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59" r:id="rId4"/>
    <p:sldId id="258" r:id="rId5"/>
    <p:sldId id="262" r:id="rId6"/>
    <p:sldId id="263" r:id="rId7"/>
    <p:sldId id="264" r:id="rId8"/>
    <p:sldId id="265" r:id="rId9"/>
    <p:sldId id="266" r:id="rId10"/>
    <p:sldId id="267" r:id="rId11"/>
    <p:sldId id="268" r:id="rId12"/>
    <p:sldId id="269" r:id="rId13"/>
    <p:sldId id="260" r:id="rId14"/>
    <p:sldId id="270" r:id="rId15"/>
    <p:sldId id="271"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C79DC-CB5F-44A0-862F-D3073EB346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C2C581-CDBB-4829-A9C4-38A586136E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27B7A8-A381-46FA-8DC0-D5B60561DCCB}"/>
              </a:ext>
            </a:extLst>
          </p:cNvPr>
          <p:cNvSpPr>
            <a:spLocks noGrp="1"/>
          </p:cNvSpPr>
          <p:nvPr>
            <p:ph type="dt" sz="half" idx="10"/>
          </p:nvPr>
        </p:nvSpPr>
        <p:spPr/>
        <p:txBody>
          <a:bodyPr/>
          <a:lstStyle/>
          <a:p>
            <a:fld id="{B51E5F60-31D4-435B-A8DA-838F8481F392}" type="datetimeFigureOut">
              <a:rPr lang="en-US" smtClean="0"/>
              <a:t>12/22/2020</a:t>
            </a:fld>
            <a:endParaRPr lang="en-US"/>
          </a:p>
        </p:txBody>
      </p:sp>
      <p:sp>
        <p:nvSpPr>
          <p:cNvPr id="5" name="Footer Placeholder 4">
            <a:extLst>
              <a:ext uri="{FF2B5EF4-FFF2-40B4-BE49-F238E27FC236}">
                <a16:creationId xmlns:a16="http://schemas.microsoft.com/office/drawing/2014/main" id="{93C5617C-7B28-4DDE-A982-2EEB7CB89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464931-6693-4EDC-979F-6971B4216CA1}"/>
              </a:ext>
            </a:extLst>
          </p:cNvPr>
          <p:cNvSpPr>
            <a:spLocks noGrp="1"/>
          </p:cNvSpPr>
          <p:nvPr>
            <p:ph type="sldNum" sz="quarter" idx="12"/>
          </p:nvPr>
        </p:nvSpPr>
        <p:spPr/>
        <p:txBody>
          <a:bodyPr/>
          <a:lstStyle/>
          <a:p>
            <a:fld id="{313B5590-FBEA-472E-B72C-4C61056F3B2A}" type="slidenum">
              <a:rPr lang="en-US" smtClean="0"/>
              <a:t>‹#›</a:t>
            </a:fld>
            <a:endParaRPr lang="en-US"/>
          </a:p>
        </p:txBody>
      </p:sp>
    </p:spTree>
    <p:extLst>
      <p:ext uri="{BB962C8B-B14F-4D97-AF65-F5344CB8AC3E}">
        <p14:creationId xmlns:p14="http://schemas.microsoft.com/office/powerpoint/2010/main" val="2272210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0932E-0796-4520-8404-CFC4726DC5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A6C3C8-4A96-49CB-9149-75853457B92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A4433-9C4D-4E74-AC28-9989FB96B26B}"/>
              </a:ext>
            </a:extLst>
          </p:cNvPr>
          <p:cNvSpPr>
            <a:spLocks noGrp="1"/>
          </p:cNvSpPr>
          <p:nvPr>
            <p:ph type="dt" sz="half" idx="10"/>
          </p:nvPr>
        </p:nvSpPr>
        <p:spPr/>
        <p:txBody>
          <a:bodyPr/>
          <a:lstStyle/>
          <a:p>
            <a:fld id="{B51E5F60-31D4-435B-A8DA-838F8481F392}" type="datetimeFigureOut">
              <a:rPr lang="en-US" smtClean="0"/>
              <a:t>12/22/2020</a:t>
            </a:fld>
            <a:endParaRPr lang="en-US"/>
          </a:p>
        </p:txBody>
      </p:sp>
      <p:sp>
        <p:nvSpPr>
          <p:cNvPr id="5" name="Footer Placeholder 4">
            <a:extLst>
              <a:ext uri="{FF2B5EF4-FFF2-40B4-BE49-F238E27FC236}">
                <a16:creationId xmlns:a16="http://schemas.microsoft.com/office/drawing/2014/main" id="{6DC2A14D-D5C7-4338-A24D-EB35AAAEA0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54A387-E5DD-40DC-966A-B14E7F4F213C}"/>
              </a:ext>
            </a:extLst>
          </p:cNvPr>
          <p:cNvSpPr>
            <a:spLocks noGrp="1"/>
          </p:cNvSpPr>
          <p:nvPr>
            <p:ph type="sldNum" sz="quarter" idx="12"/>
          </p:nvPr>
        </p:nvSpPr>
        <p:spPr/>
        <p:txBody>
          <a:bodyPr/>
          <a:lstStyle/>
          <a:p>
            <a:fld id="{313B5590-FBEA-472E-B72C-4C61056F3B2A}" type="slidenum">
              <a:rPr lang="en-US" smtClean="0"/>
              <a:t>‹#›</a:t>
            </a:fld>
            <a:endParaRPr lang="en-US"/>
          </a:p>
        </p:txBody>
      </p:sp>
    </p:spTree>
    <p:extLst>
      <p:ext uri="{BB962C8B-B14F-4D97-AF65-F5344CB8AC3E}">
        <p14:creationId xmlns:p14="http://schemas.microsoft.com/office/powerpoint/2010/main" val="1941398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195BA3-1187-4F5F-B71D-51E181FEDD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C23B60-E117-400D-BDFB-54A94D4633F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1458F3-3DCA-4B37-AC52-756306FD0E81}"/>
              </a:ext>
            </a:extLst>
          </p:cNvPr>
          <p:cNvSpPr>
            <a:spLocks noGrp="1"/>
          </p:cNvSpPr>
          <p:nvPr>
            <p:ph type="dt" sz="half" idx="10"/>
          </p:nvPr>
        </p:nvSpPr>
        <p:spPr/>
        <p:txBody>
          <a:bodyPr/>
          <a:lstStyle/>
          <a:p>
            <a:fld id="{B51E5F60-31D4-435B-A8DA-838F8481F392}" type="datetimeFigureOut">
              <a:rPr lang="en-US" smtClean="0"/>
              <a:t>12/22/2020</a:t>
            </a:fld>
            <a:endParaRPr lang="en-US"/>
          </a:p>
        </p:txBody>
      </p:sp>
      <p:sp>
        <p:nvSpPr>
          <p:cNvPr id="5" name="Footer Placeholder 4">
            <a:extLst>
              <a:ext uri="{FF2B5EF4-FFF2-40B4-BE49-F238E27FC236}">
                <a16:creationId xmlns:a16="http://schemas.microsoft.com/office/drawing/2014/main" id="{95D1D3B8-0A46-4C09-B32E-50D62C1F68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062257-ABB5-4140-A220-651144D472F0}"/>
              </a:ext>
            </a:extLst>
          </p:cNvPr>
          <p:cNvSpPr>
            <a:spLocks noGrp="1"/>
          </p:cNvSpPr>
          <p:nvPr>
            <p:ph type="sldNum" sz="quarter" idx="12"/>
          </p:nvPr>
        </p:nvSpPr>
        <p:spPr/>
        <p:txBody>
          <a:bodyPr/>
          <a:lstStyle/>
          <a:p>
            <a:fld id="{313B5590-FBEA-472E-B72C-4C61056F3B2A}" type="slidenum">
              <a:rPr lang="en-US" smtClean="0"/>
              <a:t>‹#›</a:t>
            </a:fld>
            <a:endParaRPr lang="en-US"/>
          </a:p>
        </p:txBody>
      </p:sp>
    </p:spTree>
    <p:extLst>
      <p:ext uri="{BB962C8B-B14F-4D97-AF65-F5344CB8AC3E}">
        <p14:creationId xmlns:p14="http://schemas.microsoft.com/office/powerpoint/2010/main" val="1262763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E01DD-85B7-4F60-A11B-E627E428EB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06BAC1-77BE-4C68-BD85-8F21D3A4F4F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8F45EF-DF5D-4DEE-8CDD-BF5CFEA30AE7}"/>
              </a:ext>
            </a:extLst>
          </p:cNvPr>
          <p:cNvSpPr>
            <a:spLocks noGrp="1"/>
          </p:cNvSpPr>
          <p:nvPr>
            <p:ph type="dt" sz="half" idx="10"/>
          </p:nvPr>
        </p:nvSpPr>
        <p:spPr/>
        <p:txBody>
          <a:bodyPr/>
          <a:lstStyle/>
          <a:p>
            <a:fld id="{B51E5F60-31D4-435B-A8DA-838F8481F392}" type="datetimeFigureOut">
              <a:rPr lang="en-US" smtClean="0"/>
              <a:t>12/22/2020</a:t>
            </a:fld>
            <a:endParaRPr lang="en-US"/>
          </a:p>
        </p:txBody>
      </p:sp>
      <p:sp>
        <p:nvSpPr>
          <p:cNvPr id="5" name="Footer Placeholder 4">
            <a:extLst>
              <a:ext uri="{FF2B5EF4-FFF2-40B4-BE49-F238E27FC236}">
                <a16:creationId xmlns:a16="http://schemas.microsoft.com/office/drawing/2014/main" id="{32DA6DCC-197C-4EF3-9910-CF8DE3BBA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BEC25E-8357-4F8C-ADEC-1A61B7A5E58A}"/>
              </a:ext>
            </a:extLst>
          </p:cNvPr>
          <p:cNvSpPr>
            <a:spLocks noGrp="1"/>
          </p:cNvSpPr>
          <p:nvPr>
            <p:ph type="sldNum" sz="quarter" idx="12"/>
          </p:nvPr>
        </p:nvSpPr>
        <p:spPr/>
        <p:txBody>
          <a:bodyPr/>
          <a:lstStyle/>
          <a:p>
            <a:fld id="{313B5590-FBEA-472E-B72C-4C61056F3B2A}" type="slidenum">
              <a:rPr lang="en-US" smtClean="0"/>
              <a:t>‹#›</a:t>
            </a:fld>
            <a:endParaRPr lang="en-US"/>
          </a:p>
        </p:txBody>
      </p:sp>
    </p:spTree>
    <p:extLst>
      <p:ext uri="{BB962C8B-B14F-4D97-AF65-F5344CB8AC3E}">
        <p14:creationId xmlns:p14="http://schemas.microsoft.com/office/powerpoint/2010/main" val="2748187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7ABD2-82D9-4E46-A5A7-4BC1040577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E5A8AC-B247-47DF-A8B5-5B86F46CEA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F6628F5-18E5-46F1-92F5-A8619CD46070}"/>
              </a:ext>
            </a:extLst>
          </p:cNvPr>
          <p:cNvSpPr>
            <a:spLocks noGrp="1"/>
          </p:cNvSpPr>
          <p:nvPr>
            <p:ph type="dt" sz="half" idx="10"/>
          </p:nvPr>
        </p:nvSpPr>
        <p:spPr/>
        <p:txBody>
          <a:bodyPr/>
          <a:lstStyle/>
          <a:p>
            <a:fld id="{B51E5F60-31D4-435B-A8DA-838F8481F392}" type="datetimeFigureOut">
              <a:rPr lang="en-US" smtClean="0"/>
              <a:t>12/22/2020</a:t>
            </a:fld>
            <a:endParaRPr lang="en-US"/>
          </a:p>
        </p:txBody>
      </p:sp>
      <p:sp>
        <p:nvSpPr>
          <p:cNvPr id="5" name="Footer Placeholder 4">
            <a:extLst>
              <a:ext uri="{FF2B5EF4-FFF2-40B4-BE49-F238E27FC236}">
                <a16:creationId xmlns:a16="http://schemas.microsoft.com/office/drawing/2014/main" id="{96B1AEC5-EBF4-4456-A9DF-A3D3E56829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CB3CB7-8919-4231-8079-6464AC5F5196}"/>
              </a:ext>
            </a:extLst>
          </p:cNvPr>
          <p:cNvSpPr>
            <a:spLocks noGrp="1"/>
          </p:cNvSpPr>
          <p:nvPr>
            <p:ph type="sldNum" sz="quarter" idx="12"/>
          </p:nvPr>
        </p:nvSpPr>
        <p:spPr/>
        <p:txBody>
          <a:bodyPr/>
          <a:lstStyle/>
          <a:p>
            <a:fld id="{313B5590-FBEA-472E-B72C-4C61056F3B2A}" type="slidenum">
              <a:rPr lang="en-US" smtClean="0"/>
              <a:t>‹#›</a:t>
            </a:fld>
            <a:endParaRPr lang="en-US"/>
          </a:p>
        </p:txBody>
      </p:sp>
    </p:spTree>
    <p:extLst>
      <p:ext uri="{BB962C8B-B14F-4D97-AF65-F5344CB8AC3E}">
        <p14:creationId xmlns:p14="http://schemas.microsoft.com/office/powerpoint/2010/main" val="2395289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E1285-45DB-4EDC-88AB-5C844D9F47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79A256-DA34-456C-AE9C-CB44E44C42F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380002-A6EE-4E6C-ADD3-A94DE978857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71CEF8-6D30-411F-87F0-3A3A68587BC4}"/>
              </a:ext>
            </a:extLst>
          </p:cNvPr>
          <p:cNvSpPr>
            <a:spLocks noGrp="1"/>
          </p:cNvSpPr>
          <p:nvPr>
            <p:ph type="dt" sz="half" idx="10"/>
          </p:nvPr>
        </p:nvSpPr>
        <p:spPr/>
        <p:txBody>
          <a:bodyPr/>
          <a:lstStyle/>
          <a:p>
            <a:fld id="{B51E5F60-31D4-435B-A8DA-838F8481F392}" type="datetimeFigureOut">
              <a:rPr lang="en-US" smtClean="0"/>
              <a:t>12/22/2020</a:t>
            </a:fld>
            <a:endParaRPr lang="en-US"/>
          </a:p>
        </p:txBody>
      </p:sp>
      <p:sp>
        <p:nvSpPr>
          <p:cNvPr id="6" name="Footer Placeholder 5">
            <a:extLst>
              <a:ext uri="{FF2B5EF4-FFF2-40B4-BE49-F238E27FC236}">
                <a16:creationId xmlns:a16="http://schemas.microsoft.com/office/drawing/2014/main" id="{59E1C13A-E4EA-4024-8019-2CD9E91727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3D8A0F-1724-448B-9CE8-AC355C867836}"/>
              </a:ext>
            </a:extLst>
          </p:cNvPr>
          <p:cNvSpPr>
            <a:spLocks noGrp="1"/>
          </p:cNvSpPr>
          <p:nvPr>
            <p:ph type="sldNum" sz="quarter" idx="12"/>
          </p:nvPr>
        </p:nvSpPr>
        <p:spPr/>
        <p:txBody>
          <a:bodyPr/>
          <a:lstStyle/>
          <a:p>
            <a:fld id="{313B5590-FBEA-472E-B72C-4C61056F3B2A}" type="slidenum">
              <a:rPr lang="en-US" smtClean="0"/>
              <a:t>‹#›</a:t>
            </a:fld>
            <a:endParaRPr lang="en-US"/>
          </a:p>
        </p:txBody>
      </p:sp>
    </p:spTree>
    <p:extLst>
      <p:ext uri="{BB962C8B-B14F-4D97-AF65-F5344CB8AC3E}">
        <p14:creationId xmlns:p14="http://schemas.microsoft.com/office/powerpoint/2010/main" val="2007608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CB4C6-A28D-46D0-BE3C-C6BED1DB00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55EFBA-344C-45F7-A60E-55B85BF183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F841AF-9029-4E39-8283-820367F5860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2C4D84-75D3-4FF8-95CE-7D1A53A361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42D080B-A16E-4AA2-8A19-64788DA1997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742886-F992-42DF-B8C7-A7A4AFD0D2BD}"/>
              </a:ext>
            </a:extLst>
          </p:cNvPr>
          <p:cNvSpPr>
            <a:spLocks noGrp="1"/>
          </p:cNvSpPr>
          <p:nvPr>
            <p:ph type="dt" sz="half" idx="10"/>
          </p:nvPr>
        </p:nvSpPr>
        <p:spPr/>
        <p:txBody>
          <a:bodyPr/>
          <a:lstStyle/>
          <a:p>
            <a:fld id="{B51E5F60-31D4-435B-A8DA-838F8481F392}" type="datetimeFigureOut">
              <a:rPr lang="en-US" smtClean="0"/>
              <a:t>12/22/2020</a:t>
            </a:fld>
            <a:endParaRPr lang="en-US"/>
          </a:p>
        </p:txBody>
      </p:sp>
      <p:sp>
        <p:nvSpPr>
          <p:cNvPr id="8" name="Footer Placeholder 7">
            <a:extLst>
              <a:ext uri="{FF2B5EF4-FFF2-40B4-BE49-F238E27FC236}">
                <a16:creationId xmlns:a16="http://schemas.microsoft.com/office/drawing/2014/main" id="{B88E3568-ED0F-492F-9806-EFC048A4E5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3B432B-08A0-4695-A61A-724FE69208E4}"/>
              </a:ext>
            </a:extLst>
          </p:cNvPr>
          <p:cNvSpPr>
            <a:spLocks noGrp="1"/>
          </p:cNvSpPr>
          <p:nvPr>
            <p:ph type="sldNum" sz="quarter" idx="12"/>
          </p:nvPr>
        </p:nvSpPr>
        <p:spPr/>
        <p:txBody>
          <a:bodyPr/>
          <a:lstStyle/>
          <a:p>
            <a:fld id="{313B5590-FBEA-472E-B72C-4C61056F3B2A}" type="slidenum">
              <a:rPr lang="en-US" smtClean="0"/>
              <a:t>‹#›</a:t>
            </a:fld>
            <a:endParaRPr lang="en-US"/>
          </a:p>
        </p:txBody>
      </p:sp>
    </p:spTree>
    <p:extLst>
      <p:ext uri="{BB962C8B-B14F-4D97-AF65-F5344CB8AC3E}">
        <p14:creationId xmlns:p14="http://schemas.microsoft.com/office/powerpoint/2010/main" val="2655056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60C9A-6052-4675-A3DD-FCD0F343A7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37603A-F5C9-4DAB-AFDC-D2AAF4068D13}"/>
              </a:ext>
            </a:extLst>
          </p:cNvPr>
          <p:cNvSpPr>
            <a:spLocks noGrp="1"/>
          </p:cNvSpPr>
          <p:nvPr>
            <p:ph type="dt" sz="half" idx="10"/>
          </p:nvPr>
        </p:nvSpPr>
        <p:spPr/>
        <p:txBody>
          <a:bodyPr/>
          <a:lstStyle/>
          <a:p>
            <a:fld id="{B51E5F60-31D4-435B-A8DA-838F8481F392}" type="datetimeFigureOut">
              <a:rPr lang="en-US" smtClean="0"/>
              <a:t>12/22/2020</a:t>
            </a:fld>
            <a:endParaRPr lang="en-US"/>
          </a:p>
        </p:txBody>
      </p:sp>
      <p:sp>
        <p:nvSpPr>
          <p:cNvPr id="4" name="Footer Placeholder 3">
            <a:extLst>
              <a:ext uri="{FF2B5EF4-FFF2-40B4-BE49-F238E27FC236}">
                <a16:creationId xmlns:a16="http://schemas.microsoft.com/office/drawing/2014/main" id="{F5903434-9FBE-4EFA-B2DC-3FE5AB87BF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83347B-6D99-43E3-9450-5F6C3FD46A23}"/>
              </a:ext>
            </a:extLst>
          </p:cNvPr>
          <p:cNvSpPr>
            <a:spLocks noGrp="1"/>
          </p:cNvSpPr>
          <p:nvPr>
            <p:ph type="sldNum" sz="quarter" idx="12"/>
          </p:nvPr>
        </p:nvSpPr>
        <p:spPr/>
        <p:txBody>
          <a:bodyPr/>
          <a:lstStyle/>
          <a:p>
            <a:fld id="{313B5590-FBEA-472E-B72C-4C61056F3B2A}" type="slidenum">
              <a:rPr lang="en-US" smtClean="0"/>
              <a:t>‹#›</a:t>
            </a:fld>
            <a:endParaRPr lang="en-US"/>
          </a:p>
        </p:txBody>
      </p:sp>
    </p:spTree>
    <p:extLst>
      <p:ext uri="{BB962C8B-B14F-4D97-AF65-F5344CB8AC3E}">
        <p14:creationId xmlns:p14="http://schemas.microsoft.com/office/powerpoint/2010/main" val="360439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51B106-1066-4A9D-A303-1FF4678BACAA}"/>
              </a:ext>
            </a:extLst>
          </p:cNvPr>
          <p:cNvSpPr>
            <a:spLocks noGrp="1"/>
          </p:cNvSpPr>
          <p:nvPr>
            <p:ph type="dt" sz="half" idx="10"/>
          </p:nvPr>
        </p:nvSpPr>
        <p:spPr/>
        <p:txBody>
          <a:bodyPr/>
          <a:lstStyle/>
          <a:p>
            <a:fld id="{B51E5F60-31D4-435B-A8DA-838F8481F392}" type="datetimeFigureOut">
              <a:rPr lang="en-US" smtClean="0"/>
              <a:t>12/22/2020</a:t>
            </a:fld>
            <a:endParaRPr lang="en-US"/>
          </a:p>
        </p:txBody>
      </p:sp>
      <p:sp>
        <p:nvSpPr>
          <p:cNvPr id="3" name="Footer Placeholder 2">
            <a:extLst>
              <a:ext uri="{FF2B5EF4-FFF2-40B4-BE49-F238E27FC236}">
                <a16:creationId xmlns:a16="http://schemas.microsoft.com/office/drawing/2014/main" id="{BDE327EC-3807-4706-A9E9-3B3BE989E7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E5B212-946F-46B3-81E2-144131CDE2A7}"/>
              </a:ext>
            </a:extLst>
          </p:cNvPr>
          <p:cNvSpPr>
            <a:spLocks noGrp="1"/>
          </p:cNvSpPr>
          <p:nvPr>
            <p:ph type="sldNum" sz="quarter" idx="12"/>
          </p:nvPr>
        </p:nvSpPr>
        <p:spPr/>
        <p:txBody>
          <a:bodyPr/>
          <a:lstStyle/>
          <a:p>
            <a:fld id="{313B5590-FBEA-472E-B72C-4C61056F3B2A}" type="slidenum">
              <a:rPr lang="en-US" smtClean="0"/>
              <a:t>‹#›</a:t>
            </a:fld>
            <a:endParaRPr lang="en-US"/>
          </a:p>
        </p:txBody>
      </p:sp>
    </p:spTree>
    <p:extLst>
      <p:ext uri="{BB962C8B-B14F-4D97-AF65-F5344CB8AC3E}">
        <p14:creationId xmlns:p14="http://schemas.microsoft.com/office/powerpoint/2010/main" val="1843221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D649E-72E4-4DEA-B9A9-0D36AA5C2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270526-0B2C-44E7-9F04-AB3A646C72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998A77-51AE-4BF2-B429-4EECA7512D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1297EF-9219-4944-AFBA-551434413A65}"/>
              </a:ext>
            </a:extLst>
          </p:cNvPr>
          <p:cNvSpPr>
            <a:spLocks noGrp="1"/>
          </p:cNvSpPr>
          <p:nvPr>
            <p:ph type="dt" sz="half" idx="10"/>
          </p:nvPr>
        </p:nvSpPr>
        <p:spPr/>
        <p:txBody>
          <a:bodyPr/>
          <a:lstStyle/>
          <a:p>
            <a:fld id="{B51E5F60-31D4-435B-A8DA-838F8481F392}" type="datetimeFigureOut">
              <a:rPr lang="en-US" smtClean="0"/>
              <a:t>12/22/2020</a:t>
            </a:fld>
            <a:endParaRPr lang="en-US"/>
          </a:p>
        </p:txBody>
      </p:sp>
      <p:sp>
        <p:nvSpPr>
          <p:cNvPr id="6" name="Footer Placeholder 5">
            <a:extLst>
              <a:ext uri="{FF2B5EF4-FFF2-40B4-BE49-F238E27FC236}">
                <a16:creationId xmlns:a16="http://schemas.microsoft.com/office/drawing/2014/main" id="{35E6184A-97AD-4AA9-BCD1-DD0082D759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60E502-086F-4606-899D-5FC064C0F83C}"/>
              </a:ext>
            </a:extLst>
          </p:cNvPr>
          <p:cNvSpPr>
            <a:spLocks noGrp="1"/>
          </p:cNvSpPr>
          <p:nvPr>
            <p:ph type="sldNum" sz="quarter" idx="12"/>
          </p:nvPr>
        </p:nvSpPr>
        <p:spPr/>
        <p:txBody>
          <a:bodyPr/>
          <a:lstStyle/>
          <a:p>
            <a:fld id="{313B5590-FBEA-472E-B72C-4C61056F3B2A}" type="slidenum">
              <a:rPr lang="en-US" smtClean="0"/>
              <a:t>‹#›</a:t>
            </a:fld>
            <a:endParaRPr lang="en-US"/>
          </a:p>
        </p:txBody>
      </p:sp>
    </p:spTree>
    <p:extLst>
      <p:ext uri="{BB962C8B-B14F-4D97-AF65-F5344CB8AC3E}">
        <p14:creationId xmlns:p14="http://schemas.microsoft.com/office/powerpoint/2010/main" val="722209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B5823-5FFE-47BC-886B-3A5289C031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1C0B51-5683-45BB-AB26-996AA031A8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3EEE05-A513-451D-BEB9-4485C30A70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B5CC637-CE72-4F1E-A00B-8B1C36093CCF}"/>
              </a:ext>
            </a:extLst>
          </p:cNvPr>
          <p:cNvSpPr>
            <a:spLocks noGrp="1"/>
          </p:cNvSpPr>
          <p:nvPr>
            <p:ph type="dt" sz="half" idx="10"/>
          </p:nvPr>
        </p:nvSpPr>
        <p:spPr/>
        <p:txBody>
          <a:bodyPr/>
          <a:lstStyle/>
          <a:p>
            <a:fld id="{B51E5F60-31D4-435B-A8DA-838F8481F392}" type="datetimeFigureOut">
              <a:rPr lang="en-US" smtClean="0"/>
              <a:t>12/22/2020</a:t>
            </a:fld>
            <a:endParaRPr lang="en-US"/>
          </a:p>
        </p:txBody>
      </p:sp>
      <p:sp>
        <p:nvSpPr>
          <p:cNvPr id="6" name="Footer Placeholder 5">
            <a:extLst>
              <a:ext uri="{FF2B5EF4-FFF2-40B4-BE49-F238E27FC236}">
                <a16:creationId xmlns:a16="http://schemas.microsoft.com/office/drawing/2014/main" id="{73AA4BEB-791F-4512-9F01-91BAC68141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C580B5-E1D7-4261-A95A-956D1C613DE4}"/>
              </a:ext>
            </a:extLst>
          </p:cNvPr>
          <p:cNvSpPr>
            <a:spLocks noGrp="1"/>
          </p:cNvSpPr>
          <p:nvPr>
            <p:ph type="sldNum" sz="quarter" idx="12"/>
          </p:nvPr>
        </p:nvSpPr>
        <p:spPr/>
        <p:txBody>
          <a:bodyPr/>
          <a:lstStyle/>
          <a:p>
            <a:fld id="{313B5590-FBEA-472E-B72C-4C61056F3B2A}" type="slidenum">
              <a:rPr lang="en-US" smtClean="0"/>
              <a:t>‹#›</a:t>
            </a:fld>
            <a:endParaRPr lang="en-US"/>
          </a:p>
        </p:txBody>
      </p:sp>
    </p:spTree>
    <p:extLst>
      <p:ext uri="{BB962C8B-B14F-4D97-AF65-F5344CB8AC3E}">
        <p14:creationId xmlns:p14="http://schemas.microsoft.com/office/powerpoint/2010/main" val="2704247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CA4150-6C37-45D3-8B1B-5F2B84153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DED0E4-82FF-4FF6-9030-6653317FA1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5C84AB-C149-4E5E-95F5-C2BE443CB2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1E5F60-31D4-435B-A8DA-838F8481F392}" type="datetimeFigureOut">
              <a:rPr lang="en-US" smtClean="0"/>
              <a:t>12/22/2020</a:t>
            </a:fld>
            <a:endParaRPr lang="en-US"/>
          </a:p>
        </p:txBody>
      </p:sp>
      <p:sp>
        <p:nvSpPr>
          <p:cNvPr id="5" name="Footer Placeholder 4">
            <a:extLst>
              <a:ext uri="{FF2B5EF4-FFF2-40B4-BE49-F238E27FC236}">
                <a16:creationId xmlns:a16="http://schemas.microsoft.com/office/drawing/2014/main" id="{B266B4F2-0710-49D8-A5F5-3F5B5EF484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8DBF29-C2AF-4773-A5F4-6F9B7E2E9D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3B5590-FBEA-472E-B72C-4C61056F3B2A}" type="slidenum">
              <a:rPr lang="en-US" smtClean="0"/>
              <a:t>‹#›</a:t>
            </a:fld>
            <a:endParaRPr lang="en-US"/>
          </a:p>
        </p:txBody>
      </p:sp>
    </p:spTree>
    <p:extLst>
      <p:ext uri="{BB962C8B-B14F-4D97-AF65-F5344CB8AC3E}">
        <p14:creationId xmlns:p14="http://schemas.microsoft.com/office/powerpoint/2010/main" val="2756333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hyperlink" Target="http://www.univ-ovidius.ro/" TargetMode="External"/><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hyperlink" Target="mailto:rectorat2@univ-ovidius.ro" TargetMode="External"/><Relationship Id="rId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hyperlink" Target="http://www.univ-ovidius.ro/" TargetMode="External"/><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hyperlink" Target="mailto:rectorat2@univ-ovidius.ro" TargetMode="External"/><Relationship Id="rId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hyperlink" Target="http://www.univ-ovidius.ro/" TargetMode="External"/><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hyperlink" Target="mailto:rectorat2@univ-ovidius.ro" TargetMode="External"/><Relationship Id="rId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hyperlink" Target="http://www.univ-ovidius.ro/" TargetMode="External"/><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hyperlink" Target="mailto:rectorat2@univ-ovidius.ro" TargetMode="External"/><Relationship Id="rId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hyperlink" Target="http://www.univ-ovidius.ro/" TargetMode="External"/><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hyperlink" Target="mailto:rectorat2@univ-ovidius.ro" TargetMode="External"/><Relationship Id="rId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hyperlink" Target="http://www.univ-ovidius.ro/" TargetMode="External"/><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hyperlink" Target="mailto:rectorat2@univ-ovidius.ro" TargetMode="External"/><Relationship Id="rId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hyperlink" Target="http://www.univ-ovidius.ro/" TargetMode="External"/><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hyperlink" Target="mailto:rectorat2@univ-ovidius.ro" TargetMode="External"/><Relationship Id="rId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hyperlink" Target="mailto:rectorat2@univ-ovidius.ro" TargetMode="External"/><Relationship Id="rId3" Type="http://schemas.openxmlformats.org/officeDocument/2006/relationships/hyperlink" Target="mailto:proiectagreen@gmail.com" TargetMode="External"/><Relationship Id="rId7" Type="http://schemas.openxmlformats.org/officeDocument/2006/relationships/image" Target="../media/image4.jpeg"/><Relationship Id="rId12" Type="http://schemas.openxmlformats.org/officeDocument/2006/relationships/image" Target="../media/image7.jpeg"/><Relationship Id="rId2" Type="http://schemas.openxmlformats.org/officeDocument/2006/relationships/hyperlink" Target="https://docs.google.com/forms/d/e/1FAIpQLSfwjbAMdnNL-NAAB2GiLeQf742xUMad5tQWCpj5a4fyOe-UTw/viewform" TargetMode="External"/><Relationship Id="rId1" Type="http://schemas.openxmlformats.org/officeDocument/2006/relationships/slideLayout" Target="../slideLayouts/slideLayout5.xml"/><Relationship Id="rId6" Type="http://schemas.openxmlformats.org/officeDocument/2006/relationships/image" Target="../media/image3.jpeg"/><Relationship Id="rId11" Type="http://schemas.openxmlformats.org/officeDocument/2006/relationships/image" Target="../media/image6.png"/><Relationship Id="rId5" Type="http://schemas.openxmlformats.org/officeDocument/2006/relationships/image" Target="../media/image2.sv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hyperlink" Target="http://www.univ-ovidius.ro/"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hyperlink" Target="http://www.univ-ovidius.ro/" TargetMode="External"/><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hyperlink" Target="mailto:rectorat2@univ-ovidius.ro" TargetMode="External"/><Relationship Id="rId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hyperlink" Target="http://www.univ-ovidius.ro/" TargetMode="External"/><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hyperlink" Target="mailto:rectorat2@univ-ovidius.ro" TargetMode="External"/><Relationship Id="rId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hyperlink" Target="http://www.univ-ovidius.ro/" TargetMode="External"/><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hyperlink" Target="mailto:rectorat2@univ-ovidius.ro" TargetMode="External"/><Relationship Id="rId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hyperlink" Target="http://www.univ-ovidius.ro/" TargetMode="External"/><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hyperlink" Target="mailto:rectorat2@univ-ovidius.ro" TargetMode="External"/><Relationship Id="rId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hyperlink" Target="http://www.univ-ovidius.ro/" TargetMode="External"/><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hyperlink" Target="mailto:rectorat2@univ-ovidius.ro" TargetMode="External"/><Relationship Id="rId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hyperlink" Target="http://www.univ-ovidius.ro/" TargetMode="External"/><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hyperlink" Target="mailto:rectorat2@univ-ovidius.ro" TargetMode="External"/><Relationship Id="rId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hyperlink" Target="http://www.univ-ovidius.ro/" TargetMode="External"/><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hyperlink" Target="mailto:rectorat2@univ-ovidius.ro" TargetMode="External"/><Relationship Id="rId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hyperlink" Target="http://www.univ-ovidius.ro/" TargetMode="External"/><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hyperlink" Target="mailto:rectorat2@univ-ovidius.ro" TargetMode="External"/><Relationship Id="rId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hyperlink" Target="http://www.univ-ovidius.ro/" TargetMode="External"/><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hyperlink" Target="mailto:rectorat2@univ-ovidius.ro" TargetMode="External"/><Relationship Id="rId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EF9C000-0EBF-4959-B891-DC8F4AF07EEF}"/>
              </a:ext>
            </a:extLst>
          </p:cNvPr>
          <p:cNvSpPr>
            <a:spLocks noGrp="1"/>
          </p:cNvSpPr>
          <p:nvPr>
            <p:ph sz="half" idx="2"/>
          </p:nvPr>
        </p:nvSpPr>
        <p:spPr>
          <a:xfrm>
            <a:off x="150920" y="2505075"/>
            <a:ext cx="5741633" cy="3860214"/>
          </a:xfrm>
        </p:spPr>
        <p:txBody>
          <a:bodyPr>
            <a:normAutofit/>
          </a:bodyPr>
          <a:lstStyle/>
          <a:p>
            <a:pPr marL="0" indent="0" algn="ctr">
              <a:buNone/>
            </a:pPr>
            <a:endParaRPr lang="ro-RO" dirty="0">
              <a:solidFill>
                <a:srgbClr val="00B050"/>
              </a:solidFill>
              <a:effectLst>
                <a:outerShdw blurRad="38100" dist="38100" dir="2700000" algn="tl">
                  <a:srgbClr val="000000">
                    <a:alpha val="43137"/>
                  </a:srgbClr>
                </a:outerShdw>
              </a:effectLst>
              <a:latin typeface="Trebuchet MS" panose="020B0603020202020204" pitchFamily="34" charset="0"/>
            </a:endParaRPr>
          </a:p>
          <a:p>
            <a:pPr marL="0" indent="0" algn="ctr">
              <a:buNone/>
            </a:pPr>
            <a:r>
              <a:rPr lang="en-US" dirty="0">
                <a:solidFill>
                  <a:srgbClr val="00B050"/>
                </a:solidFill>
                <a:effectLst>
                  <a:outerShdw blurRad="38100" dist="38100" dir="2700000" algn="tl">
                    <a:srgbClr val="000000">
                      <a:alpha val="43137"/>
                    </a:srgbClr>
                  </a:outerShdw>
                </a:effectLst>
                <a:latin typeface="Trebuchet MS" panose="020B0603020202020204" pitchFamily="34" charset="0"/>
              </a:rPr>
              <a:t>AGREEN</a:t>
            </a:r>
          </a:p>
          <a:p>
            <a:pPr marL="0" indent="0" algn="ctr">
              <a:buNone/>
            </a:pPr>
            <a:r>
              <a:rPr lang="en-US" dirty="0">
                <a:solidFill>
                  <a:srgbClr val="00B050"/>
                </a:solidFill>
                <a:effectLst>
                  <a:outerShdw blurRad="38100" dist="38100" dir="2700000" algn="tl">
                    <a:srgbClr val="000000">
                      <a:alpha val="43137"/>
                    </a:srgbClr>
                  </a:outerShdw>
                </a:effectLst>
                <a:latin typeface="Trebuchet MS" panose="020B0603020202020204" pitchFamily="34" charset="0"/>
              </a:rPr>
              <a:t>Cross-Border Alliance for Climate-Smart and Green Agriculture in the Black Sea Basin</a:t>
            </a:r>
          </a:p>
          <a:p>
            <a:pPr algn="ctr"/>
            <a:endParaRPr lang="en-US" dirty="0">
              <a:latin typeface="Trebuchet MS" panose="020B0603020202020204" pitchFamily="34" charset="0"/>
            </a:endParaRPr>
          </a:p>
          <a:p>
            <a:pPr marL="0" indent="0" algn="ctr">
              <a:buNone/>
            </a:pPr>
            <a:r>
              <a:rPr lang="en-US" sz="2000" i="1" dirty="0">
                <a:latin typeface="Trebuchet MS" panose="020B0603020202020204" pitchFamily="34" charset="0"/>
              </a:rPr>
              <a:t>Grant Contract BSB1135</a:t>
            </a:r>
            <a:endParaRPr lang="bg-BG" sz="2000" i="1" dirty="0">
              <a:latin typeface="Trebuchet MS" panose="020B0603020202020204" pitchFamily="34" charset="0"/>
            </a:endParaRPr>
          </a:p>
        </p:txBody>
      </p:sp>
      <p:sp>
        <p:nvSpPr>
          <p:cNvPr id="6" name="Content Placeholder 5">
            <a:extLst>
              <a:ext uri="{FF2B5EF4-FFF2-40B4-BE49-F238E27FC236}">
                <a16:creationId xmlns:a16="http://schemas.microsoft.com/office/drawing/2014/main" id="{6F616EA3-7482-4D2E-838B-E2AD2CA124A2}"/>
              </a:ext>
            </a:extLst>
          </p:cNvPr>
          <p:cNvSpPr>
            <a:spLocks noGrp="1"/>
          </p:cNvSpPr>
          <p:nvPr>
            <p:ph sz="quarter" idx="4"/>
          </p:nvPr>
        </p:nvSpPr>
        <p:spPr>
          <a:xfrm>
            <a:off x="5892553" y="2505074"/>
            <a:ext cx="6021279" cy="4152901"/>
          </a:xfrm>
        </p:spPr>
        <p:txBody>
          <a:bodyPr>
            <a:normAutofit/>
          </a:bodyPr>
          <a:lstStyle/>
          <a:p>
            <a:pPr marL="0" indent="0">
              <a:buNone/>
            </a:pPr>
            <a:r>
              <a:rPr lang="en-US" sz="2400" b="1" dirty="0" err="1"/>
              <a:t>Finanțare</a:t>
            </a:r>
            <a:r>
              <a:rPr lang="en-US" sz="2400" dirty="0"/>
              <a:t> - </a:t>
            </a:r>
            <a:r>
              <a:rPr lang="en-US" sz="2400" dirty="0" err="1"/>
              <a:t>Programul</a:t>
            </a:r>
            <a:r>
              <a:rPr lang="en-US" sz="2400" dirty="0"/>
              <a:t> </a:t>
            </a:r>
            <a:r>
              <a:rPr lang="en-US" sz="2400" dirty="0" err="1"/>
              <a:t>Operațional</a:t>
            </a:r>
            <a:r>
              <a:rPr lang="en-US" sz="2400" dirty="0"/>
              <a:t> </a:t>
            </a:r>
            <a:r>
              <a:rPr lang="en-US" sz="2400" dirty="0" err="1"/>
              <a:t>Comun</a:t>
            </a:r>
            <a:r>
              <a:rPr lang="en-US" sz="2400" dirty="0"/>
              <a:t> de </a:t>
            </a:r>
            <a:r>
              <a:rPr lang="en-US" sz="2400" dirty="0" err="1"/>
              <a:t>Cooperare</a:t>
            </a:r>
            <a:r>
              <a:rPr lang="en-US" sz="2400" dirty="0"/>
              <a:t> </a:t>
            </a:r>
            <a:r>
              <a:rPr lang="en-US" sz="2400" dirty="0" err="1"/>
              <a:t>Transfrontalieră</a:t>
            </a:r>
            <a:r>
              <a:rPr lang="en-US" sz="2400" dirty="0"/>
              <a:t> </a:t>
            </a:r>
            <a:r>
              <a:rPr lang="en-US" sz="2400" dirty="0" err="1"/>
              <a:t>în</a:t>
            </a:r>
            <a:r>
              <a:rPr lang="en-US" sz="2400" dirty="0"/>
              <a:t> </a:t>
            </a:r>
            <a:r>
              <a:rPr lang="en-US" sz="2400" dirty="0" err="1"/>
              <a:t>cadrul</a:t>
            </a:r>
            <a:r>
              <a:rPr lang="en-US" sz="2400" dirty="0"/>
              <a:t> </a:t>
            </a:r>
            <a:r>
              <a:rPr lang="en-US" sz="2400" dirty="0" err="1"/>
              <a:t>Instrumentului</a:t>
            </a:r>
            <a:r>
              <a:rPr lang="en-US" sz="2400" dirty="0"/>
              <a:t> European de </a:t>
            </a:r>
            <a:r>
              <a:rPr lang="en-US" sz="2400" dirty="0" err="1"/>
              <a:t>Vecinătate</a:t>
            </a:r>
            <a:r>
              <a:rPr lang="en-US" sz="2400" dirty="0"/>
              <a:t> „</a:t>
            </a:r>
            <a:r>
              <a:rPr lang="en-US" sz="2400" dirty="0" err="1"/>
              <a:t>Bazinul</a:t>
            </a:r>
            <a:r>
              <a:rPr lang="en-US" sz="2400" dirty="0"/>
              <a:t> </a:t>
            </a:r>
            <a:r>
              <a:rPr lang="en-US" sz="2400" dirty="0" err="1"/>
              <a:t>Mării</a:t>
            </a:r>
            <a:r>
              <a:rPr lang="en-US" sz="2400" dirty="0"/>
              <a:t> </a:t>
            </a:r>
            <a:r>
              <a:rPr lang="en-US" sz="2400" dirty="0" err="1"/>
              <a:t>Negre</a:t>
            </a:r>
            <a:r>
              <a:rPr lang="en-US" sz="2400" dirty="0"/>
              <a:t> 2014-2020”, </a:t>
            </a:r>
            <a:r>
              <a:rPr lang="en-US" sz="2400" dirty="0" err="1"/>
              <a:t>în</a:t>
            </a:r>
            <a:r>
              <a:rPr lang="en-US" sz="2400" dirty="0"/>
              <a:t> </a:t>
            </a:r>
            <a:r>
              <a:rPr lang="en-US" sz="2400" dirty="0" err="1"/>
              <a:t>cadrul</a:t>
            </a:r>
            <a:r>
              <a:rPr lang="en-US" sz="2400" dirty="0"/>
              <a:t> </a:t>
            </a:r>
            <a:r>
              <a:rPr lang="en-US" sz="2400" dirty="0" err="1"/>
              <a:t>Priorității</a:t>
            </a:r>
            <a:r>
              <a:rPr lang="en-US" sz="2400" dirty="0"/>
              <a:t> 1.2 „</a:t>
            </a:r>
            <a:r>
              <a:rPr lang="en-US" sz="2400" dirty="0" err="1"/>
              <a:t>Creșterea</a:t>
            </a:r>
            <a:r>
              <a:rPr lang="en-US" sz="2400" dirty="0"/>
              <a:t> </a:t>
            </a:r>
            <a:r>
              <a:rPr lang="en-US" sz="2400" dirty="0" err="1"/>
              <a:t>oportunităților</a:t>
            </a:r>
            <a:r>
              <a:rPr lang="en-US" sz="2400" dirty="0"/>
              <a:t> </a:t>
            </a:r>
            <a:r>
              <a:rPr lang="en-US" sz="2400" dirty="0" err="1"/>
              <a:t>transfrontaliere</a:t>
            </a:r>
            <a:r>
              <a:rPr lang="en-US" sz="2400" dirty="0"/>
              <a:t> </a:t>
            </a:r>
            <a:r>
              <a:rPr lang="en-US" sz="2400" dirty="0" err="1"/>
              <a:t>pentru</a:t>
            </a:r>
            <a:r>
              <a:rPr lang="en-US" sz="2400" dirty="0"/>
              <a:t> </a:t>
            </a:r>
            <a:r>
              <a:rPr lang="en-US" sz="2400" dirty="0" err="1"/>
              <a:t>comerț</a:t>
            </a:r>
            <a:r>
              <a:rPr lang="en-US" sz="2400" dirty="0"/>
              <a:t> </a:t>
            </a:r>
            <a:r>
              <a:rPr lang="en-US" sz="2400" dirty="0" err="1"/>
              <a:t>și</a:t>
            </a:r>
            <a:r>
              <a:rPr lang="en-US" sz="2400" dirty="0"/>
              <a:t> </a:t>
            </a:r>
            <a:r>
              <a:rPr lang="en-US" sz="2400" dirty="0" err="1"/>
              <a:t>modernizarea</a:t>
            </a:r>
            <a:r>
              <a:rPr lang="en-US" sz="2400" dirty="0"/>
              <a:t> </a:t>
            </a:r>
            <a:r>
              <a:rPr lang="en-US" sz="2400" dirty="0" err="1"/>
              <a:t>agriculturii</a:t>
            </a:r>
            <a:r>
              <a:rPr lang="en-US" sz="2400" dirty="0"/>
              <a:t> </a:t>
            </a:r>
            <a:r>
              <a:rPr lang="en-US" sz="2400" dirty="0" err="1"/>
              <a:t>și</a:t>
            </a:r>
            <a:r>
              <a:rPr lang="en-US" sz="2400" dirty="0"/>
              <a:t> a </a:t>
            </a:r>
            <a:r>
              <a:rPr lang="en-US" sz="2400" dirty="0" err="1"/>
              <a:t>sectoarelor</a:t>
            </a:r>
            <a:r>
              <a:rPr lang="en-US" sz="2400" dirty="0"/>
              <a:t> </a:t>
            </a:r>
            <a:r>
              <a:rPr lang="en-US" sz="2400" dirty="0" err="1"/>
              <a:t>conexe</a:t>
            </a:r>
            <a:r>
              <a:rPr lang="en-US" sz="2400" dirty="0"/>
              <a:t>” </a:t>
            </a:r>
          </a:p>
          <a:p>
            <a:pPr marL="0" indent="0">
              <a:buNone/>
            </a:pPr>
            <a:r>
              <a:rPr lang="en-US" sz="2400" b="1" dirty="0" err="1"/>
              <a:t>Durat</a:t>
            </a:r>
            <a:r>
              <a:rPr lang="ro-RO" sz="2400" b="1" dirty="0"/>
              <a:t>ă </a:t>
            </a:r>
            <a:r>
              <a:rPr lang="ro-RO" sz="2400" dirty="0"/>
              <a:t>- </a:t>
            </a:r>
            <a:r>
              <a:rPr lang="en-US" sz="2400" dirty="0"/>
              <a:t>30 </a:t>
            </a:r>
            <a:r>
              <a:rPr lang="en-US" sz="2400" dirty="0" err="1"/>
              <a:t>luni</a:t>
            </a:r>
            <a:r>
              <a:rPr lang="en-US" sz="2400" dirty="0"/>
              <a:t> / de la 01.06.2020  la 30.11.2022</a:t>
            </a:r>
          </a:p>
          <a:p>
            <a:pPr marL="0" indent="0">
              <a:buNone/>
            </a:pPr>
            <a:r>
              <a:rPr lang="en-US" sz="2400" b="1" dirty="0" err="1"/>
              <a:t>Buget</a:t>
            </a:r>
            <a:r>
              <a:rPr lang="en-US" sz="2400" dirty="0"/>
              <a:t> total: 799 279,60 Euro </a:t>
            </a:r>
          </a:p>
          <a:p>
            <a:pPr marL="0" indent="0">
              <a:buNone/>
            </a:pPr>
            <a:r>
              <a:rPr lang="en-US" sz="2400" dirty="0" err="1"/>
              <a:t>Bugetul</a:t>
            </a:r>
            <a:r>
              <a:rPr lang="en-US" sz="2400" dirty="0"/>
              <a:t> UOC – 105 010 Euro</a:t>
            </a:r>
          </a:p>
          <a:p>
            <a:pPr marL="0" indent="0">
              <a:buNone/>
            </a:pPr>
            <a:endParaRPr lang="en-US" sz="2400" dirty="0"/>
          </a:p>
          <a:p>
            <a:pPr marL="0" indent="0">
              <a:buNone/>
            </a:pPr>
            <a:endParaRPr lang="en-US" i="1" dirty="0">
              <a:latin typeface="Trebuchet MS" panose="020B0603020202020204" pitchFamily="34" charset="0"/>
            </a:endParaRPr>
          </a:p>
          <a:p>
            <a:pPr marL="0" indent="0">
              <a:buNone/>
            </a:pPr>
            <a:endParaRPr lang="en-US" i="1" dirty="0">
              <a:latin typeface="Trebuchet MS" panose="020B0603020202020204" pitchFamily="34" charset="0"/>
            </a:endParaRPr>
          </a:p>
        </p:txBody>
      </p:sp>
      <p:pic>
        <p:nvPicPr>
          <p:cNvPr id="7" name="Graphic 1">
            <a:extLst>
              <a:ext uri="{FF2B5EF4-FFF2-40B4-BE49-F238E27FC236}">
                <a16:creationId xmlns:a16="http://schemas.microsoft.com/office/drawing/2014/main" id="{32BF1C48-92A9-4A87-A655-12C13321F95C}"/>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56505" y="1512491"/>
            <a:ext cx="1882140" cy="580390"/>
          </a:xfrm>
          <a:prstGeom prst="rect">
            <a:avLst/>
          </a:prstGeom>
        </p:spPr>
      </p:pic>
      <p:pic>
        <p:nvPicPr>
          <p:cNvPr id="9" name="Picture 8" descr="H:\Tzvety_db_09_17\PRO EXTOUR\5 Dissemination\Logos\EU logos\blue and yellow EU logo.jpg">
            <a:extLst>
              <a:ext uri="{FF2B5EF4-FFF2-40B4-BE49-F238E27FC236}">
                <a16:creationId xmlns:a16="http://schemas.microsoft.com/office/drawing/2014/main" id="{0AB78B1F-CCEF-479F-873B-9CD11E6D1C2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23271" y="1263491"/>
            <a:ext cx="982980" cy="906780"/>
          </a:xfrm>
          <a:prstGeom prst="rect">
            <a:avLst/>
          </a:prstGeom>
          <a:noFill/>
          <a:ln>
            <a:noFill/>
          </a:ln>
        </p:spPr>
      </p:pic>
      <p:pic>
        <p:nvPicPr>
          <p:cNvPr id="10" name="Picture 9" descr="H:\Tzvety_db_09_17\PRO EXTOUR\5 Dissemination\Logos\Programme logo\colour Programme logo.jpg">
            <a:extLst>
              <a:ext uri="{FF2B5EF4-FFF2-40B4-BE49-F238E27FC236}">
                <a16:creationId xmlns:a16="http://schemas.microsoft.com/office/drawing/2014/main" id="{72491711-554E-49DE-95F4-E75C4062000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95072" y="1499076"/>
            <a:ext cx="1097280" cy="762000"/>
          </a:xfrm>
          <a:prstGeom prst="rect">
            <a:avLst/>
          </a:prstGeom>
          <a:noFill/>
          <a:ln>
            <a:noFill/>
          </a:ln>
        </p:spPr>
      </p:pic>
      <p:sp>
        <p:nvSpPr>
          <p:cNvPr id="12" name="Text Box 217">
            <a:extLst>
              <a:ext uri="{FF2B5EF4-FFF2-40B4-BE49-F238E27FC236}">
                <a16:creationId xmlns:a16="http://schemas.microsoft.com/office/drawing/2014/main" id="{030231C8-60E8-40A4-B6E3-6703FD20B3E8}"/>
              </a:ext>
            </a:extLst>
          </p:cNvPr>
          <p:cNvSpPr txBox="1">
            <a:spLocks noChangeArrowheads="1"/>
          </p:cNvSpPr>
          <p:nvPr/>
        </p:nvSpPr>
        <p:spPr bwMode="auto">
          <a:xfrm>
            <a:off x="4621271" y="236072"/>
            <a:ext cx="3322320" cy="11125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ro-RO" sz="1000" b="1" kern="0">
                <a:solidFill>
                  <a:srgbClr val="2E74B5"/>
                </a:solidFill>
                <a:effectLst/>
                <a:latin typeface="Minion Pro"/>
                <a:ea typeface="Calibri" panose="020F0502020204030204" pitchFamily="34" charset="0"/>
              </a:rPr>
              <a:t>MINISTERUL EDUCAŢIEI ŞI CERCETĂRII</a:t>
            </a:r>
            <a:endParaRPr lang="en-US" sz="900" b="1" kern="0">
              <a:effectLst/>
              <a:latin typeface="Times New Roman" panose="02020603050405020304" pitchFamily="18" charset="0"/>
              <a:ea typeface="Calibri" panose="020F0502020204030204" pitchFamily="34"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UNIVERSITATEA „OVIDIUS” DIN CONSTANŢA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Bd. Mamaia nr. 124, 900527 Constanța, România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Tel./Fax: +4 0241 606.407,  +4 0241 606.467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E-mail: </a:t>
            </a:r>
            <a:r>
              <a:rPr lang="en-US" sz="1000" b="1" u="sng">
                <a:solidFill>
                  <a:srgbClr val="2E74B5"/>
                </a:solidFill>
                <a:effectLst/>
                <a:latin typeface="Minion Pro"/>
                <a:ea typeface="Calibri" panose="020F0502020204030204" pitchFamily="34" charset="0"/>
                <a:cs typeface="Times New Roman" panose="02020603050405020304" pitchFamily="18" charset="0"/>
                <a:hlinkClick r:id="rId6"/>
              </a:rPr>
              <a:t>rectorat2@univ-ovidius.ro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Web page: </a:t>
            </a:r>
            <a:r>
              <a:rPr lang="en-US" sz="1000" b="1" u="sng">
                <a:solidFill>
                  <a:srgbClr val="2E74B5"/>
                </a:solidFill>
                <a:effectLst/>
                <a:latin typeface="Minion Pro"/>
                <a:ea typeface="Calibri" panose="020F0502020204030204" pitchFamily="34" charset="0"/>
                <a:cs typeface="Times New Roman" panose="02020603050405020304" pitchFamily="18" charset="0"/>
                <a:hlinkClick r:id="rId7"/>
              </a:rPr>
              <a:t>www.univ-ovidius.ro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800"/>
              </a:spcAft>
            </a:pPr>
            <a:r>
              <a:rPr lang="en-US" sz="1000">
                <a:solidFill>
                  <a:srgbClr val="2E74B5"/>
                </a:solidFill>
                <a:effectLst/>
                <a:latin typeface="Minion Pro"/>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ECDAF58D-A14D-45D5-946F-F7188FA78FD0}"/>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61649" y="146367"/>
            <a:ext cx="1043940" cy="1043940"/>
          </a:xfrm>
          <a:prstGeom prst="rect">
            <a:avLst/>
          </a:prstGeom>
          <a:noFill/>
          <a:ln>
            <a:noFill/>
          </a:ln>
        </p:spPr>
      </p:pic>
      <p:pic>
        <p:nvPicPr>
          <p:cNvPr id="14" name="Picture 13">
            <a:extLst>
              <a:ext uri="{FF2B5EF4-FFF2-40B4-BE49-F238E27FC236}">
                <a16:creationId xmlns:a16="http://schemas.microsoft.com/office/drawing/2014/main" id="{35084C78-480D-4EF9-A551-B7731E2D900B}"/>
              </a:ext>
            </a:extLst>
          </p:cNvPr>
          <p:cNvPicPr/>
          <p:nvPr/>
        </p:nvPicPr>
        <p:blipFill rotWithShape="1">
          <a:blip r:embed="rId9" cstate="print">
            <a:extLst>
              <a:ext uri="{28A0092B-C50C-407E-A947-70E740481C1C}">
                <a14:useLocalDpi xmlns:a14="http://schemas.microsoft.com/office/drawing/2010/main" val="0"/>
              </a:ext>
            </a:extLst>
          </a:blip>
          <a:srcRect l="8332" t="19583" r="7084" b="20833"/>
          <a:stretch/>
        </p:blipFill>
        <p:spPr bwMode="auto">
          <a:xfrm>
            <a:off x="8996852" y="86734"/>
            <a:ext cx="1546860" cy="1089660"/>
          </a:xfrm>
          <a:prstGeom prst="rect">
            <a:avLst/>
          </a:prstGeom>
          <a:noFill/>
          <a:ln>
            <a:noFill/>
          </a:ln>
          <a:extLst>
            <a:ext uri="{53640926-AAD7-44D8-BBD7-CCE9431645EC}">
              <a14:shadowObscured xmlns:a14="http://schemas.microsoft.com/office/drawing/2010/main"/>
            </a:ext>
          </a:extLst>
        </p:spPr>
      </p:pic>
      <p:pic>
        <p:nvPicPr>
          <p:cNvPr id="1026" name="Picture 20" descr="SIGx-01">
            <a:extLst>
              <a:ext uri="{FF2B5EF4-FFF2-40B4-BE49-F238E27FC236}">
                <a16:creationId xmlns:a16="http://schemas.microsoft.com/office/drawing/2014/main" id="{D0263A89-A4D3-436B-B1BB-12CE17500CE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5257" y="200024"/>
            <a:ext cx="10207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062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EF9C000-0EBF-4959-B891-DC8F4AF07EEF}"/>
              </a:ext>
            </a:extLst>
          </p:cNvPr>
          <p:cNvSpPr>
            <a:spLocks noGrp="1"/>
          </p:cNvSpPr>
          <p:nvPr>
            <p:ph sz="half" idx="2"/>
          </p:nvPr>
        </p:nvSpPr>
        <p:spPr>
          <a:xfrm>
            <a:off x="541538" y="2334170"/>
            <a:ext cx="11416683" cy="3855493"/>
          </a:xfrm>
        </p:spPr>
        <p:txBody>
          <a:bodyPr>
            <a:noAutofit/>
          </a:bodyPr>
          <a:lstStyle/>
          <a:p>
            <a:pPr marL="0" indent="0" algn="ctr">
              <a:buNone/>
            </a:pPr>
            <a:endParaRPr lang="ro-RO" sz="2400" b="1" dirty="0"/>
          </a:p>
          <a:p>
            <a:pPr marL="0" indent="0" algn="ctr">
              <a:buNone/>
            </a:pPr>
            <a:r>
              <a:rPr lang="ro-RO" sz="2400" b="1" dirty="0">
                <a:solidFill>
                  <a:schemeClr val="accent6"/>
                </a:solidFill>
              </a:rPr>
              <a:t>Ce ne propunem să realizăm?</a:t>
            </a:r>
          </a:p>
          <a:p>
            <a:pPr marL="0" indent="0" algn="ctr">
              <a:buNone/>
            </a:pPr>
            <a:endParaRPr lang="ro-RO" sz="2400" b="1" dirty="0"/>
          </a:p>
          <a:p>
            <a:pPr marL="0" indent="0" algn="ctr">
              <a:buNone/>
            </a:pPr>
            <a:endParaRPr lang="en-US" sz="2400" b="1" dirty="0"/>
          </a:p>
          <a:p>
            <a:pPr marL="0" indent="0" algn="ctr">
              <a:lnSpc>
                <a:spcPct val="100000"/>
              </a:lnSpc>
              <a:spcBef>
                <a:spcPts val="0"/>
              </a:spcBef>
              <a:buNone/>
            </a:pPr>
            <a:r>
              <a:rPr lang="en-US" sz="2400" dirty="0" err="1"/>
              <a:t>Platforma</a:t>
            </a:r>
            <a:r>
              <a:rPr lang="en-US" sz="2400" dirty="0"/>
              <a:t> Internet </a:t>
            </a:r>
            <a:r>
              <a:rPr lang="en-US" sz="2400" dirty="0" err="1"/>
              <a:t>pentru</a:t>
            </a:r>
            <a:r>
              <a:rPr lang="en-US" sz="2400" dirty="0"/>
              <a:t> </a:t>
            </a:r>
            <a:r>
              <a:rPr lang="en-US" sz="2400" dirty="0" err="1"/>
              <a:t>legarea</a:t>
            </a:r>
            <a:r>
              <a:rPr lang="en-US" sz="2400" dirty="0"/>
              <a:t> </a:t>
            </a:r>
            <a:r>
              <a:rPr lang="en-US" sz="2400" dirty="0" err="1"/>
              <a:t>producătorilor</a:t>
            </a:r>
            <a:r>
              <a:rPr lang="en-US" sz="2400" dirty="0"/>
              <a:t> </a:t>
            </a:r>
            <a:r>
              <a:rPr lang="en-US" sz="2400" dirty="0" err="1"/>
              <a:t>durabili</a:t>
            </a:r>
            <a:r>
              <a:rPr lang="en-US" sz="2400" dirty="0"/>
              <a:t> </a:t>
            </a:r>
            <a:r>
              <a:rPr lang="en-US" sz="2400" dirty="0" err="1"/>
              <a:t>și</a:t>
            </a:r>
            <a:r>
              <a:rPr lang="en-US" sz="2400" dirty="0"/>
              <a:t> </a:t>
            </a:r>
            <a:r>
              <a:rPr lang="en-US" sz="2400" dirty="0" err="1"/>
              <a:t>promovarea</a:t>
            </a:r>
            <a:r>
              <a:rPr lang="en-US" sz="2400" dirty="0"/>
              <a:t> </a:t>
            </a:r>
            <a:r>
              <a:rPr lang="en-US" sz="2400" dirty="0" err="1"/>
              <a:t>agriculturii</a:t>
            </a:r>
            <a:r>
              <a:rPr lang="en-US" sz="2400" dirty="0"/>
              <a:t> </a:t>
            </a:r>
            <a:r>
              <a:rPr lang="en-US" sz="2400" dirty="0" err="1"/>
              <a:t>inteligente</a:t>
            </a:r>
            <a:r>
              <a:rPr lang="en-US" sz="2400" dirty="0"/>
              <a:t> din </a:t>
            </a:r>
            <a:r>
              <a:rPr lang="en-US" sz="2400" dirty="0" err="1"/>
              <a:t>punct</a:t>
            </a:r>
            <a:r>
              <a:rPr lang="en-US" sz="2400" dirty="0"/>
              <a:t> de </a:t>
            </a:r>
            <a:r>
              <a:rPr lang="en-US" sz="2400" dirty="0" err="1"/>
              <a:t>vedere</a:t>
            </a:r>
            <a:r>
              <a:rPr lang="en-US" sz="2400" dirty="0"/>
              <a:t> climatic </a:t>
            </a:r>
            <a:r>
              <a:rPr lang="en-US" sz="2400" dirty="0" err="1"/>
              <a:t>în</a:t>
            </a:r>
            <a:r>
              <a:rPr lang="en-US" sz="2400" dirty="0"/>
              <a:t> BSB</a:t>
            </a:r>
          </a:p>
        </p:txBody>
      </p:sp>
      <p:pic>
        <p:nvPicPr>
          <p:cNvPr id="7" name="Graphic 1">
            <a:extLst>
              <a:ext uri="{FF2B5EF4-FFF2-40B4-BE49-F238E27FC236}">
                <a16:creationId xmlns:a16="http://schemas.microsoft.com/office/drawing/2014/main" id="{32BF1C48-92A9-4A87-A655-12C13321F95C}"/>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56505" y="1512491"/>
            <a:ext cx="1882140" cy="580390"/>
          </a:xfrm>
          <a:prstGeom prst="rect">
            <a:avLst/>
          </a:prstGeom>
        </p:spPr>
      </p:pic>
      <p:pic>
        <p:nvPicPr>
          <p:cNvPr id="9" name="Picture 8" descr="H:\Tzvety_db_09_17\PRO EXTOUR\5 Dissemination\Logos\EU logos\blue and yellow EU logo.jpg">
            <a:extLst>
              <a:ext uri="{FF2B5EF4-FFF2-40B4-BE49-F238E27FC236}">
                <a16:creationId xmlns:a16="http://schemas.microsoft.com/office/drawing/2014/main" id="{0AB78B1F-CCEF-479F-873B-9CD11E6D1C2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23271" y="1263491"/>
            <a:ext cx="982980" cy="906780"/>
          </a:xfrm>
          <a:prstGeom prst="rect">
            <a:avLst/>
          </a:prstGeom>
          <a:noFill/>
          <a:ln>
            <a:noFill/>
          </a:ln>
        </p:spPr>
      </p:pic>
      <p:pic>
        <p:nvPicPr>
          <p:cNvPr id="10" name="Picture 9" descr="H:\Tzvety_db_09_17\PRO EXTOUR\5 Dissemination\Logos\Programme logo\colour Programme logo.jpg">
            <a:extLst>
              <a:ext uri="{FF2B5EF4-FFF2-40B4-BE49-F238E27FC236}">
                <a16:creationId xmlns:a16="http://schemas.microsoft.com/office/drawing/2014/main" id="{72491711-554E-49DE-95F4-E75C4062000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95072" y="1499076"/>
            <a:ext cx="1097280" cy="762000"/>
          </a:xfrm>
          <a:prstGeom prst="rect">
            <a:avLst/>
          </a:prstGeom>
          <a:noFill/>
          <a:ln>
            <a:noFill/>
          </a:ln>
        </p:spPr>
      </p:pic>
      <p:sp>
        <p:nvSpPr>
          <p:cNvPr id="12" name="Text Box 217">
            <a:extLst>
              <a:ext uri="{FF2B5EF4-FFF2-40B4-BE49-F238E27FC236}">
                <a16:creationId xmlns:a16="http://schemas.microsoft.com/office/drawing/2014/main" id="{030231C8-60E8-40A4-B6E3-6703FD20B3E8}"/>
              </a:ext>
            </a:extLst>
          </p:cNvPr>
          <p:cNvSpPr txBox="1">
            <a:spLocks noChangeArrowheads="1"/>
          </p:cNvSpPr>
          <p:nvPr/>
        </p:nvSpPr>
        <p:spPr bwMode="auto">
          <a:xfrm>
            <a:off x="4621271" y="236072"/>
            <a:ext cx="3322320" cy="11125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ro-RO" sz="1000" b="1" kern="0">
                <a:solidFill>
                  <a:srgbClr val="2E74B5"/>
                </a:solidFill>
                <a:effectLst/>
                <a:latin typeface="Minion Pro"/>
                <a:ea typeface="Calibri" panose="020F0502020204030204" pitchFamily="34" charset="0"/>
              </a:rPr>
              <a:t>MINISTERUL EDUCAŢIEI ŞI CERCETĂRII</a:t>
            </a:r>
            <a:endParaRPr lang="en-US" sz="900" b="1" kern="0">
              <a:effectLst/>
              <a:latin typeface="Times New Roman" panose="02020603050405020304" pitchFamily="18" charset="0"/>
              <a:ea typeface="Calibri" panose="020F0502020204030204" pitchFamily="34"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UNIVERSITATEA „OVIDIUS” DIN CONSTANŢA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Bd. Mamaia nr. 124, 900527 Constanța, România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Tel./Fax: +4 0241 606.407,  +4 0241 606.467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E-mail: </a:t>
            </a:r>
            <a:r>
              <a:rPr lang="en-US" sz="1000" b="1" u="sng">
                <a:solidFill>
                  <a:srgbClr val="2E74B5"/>
                </a:solidFill>
                <a:effectLst/>
                <a:latin typeface="Minion Pro"/>
                <a:ea typeface="Calibri" panose="020F0502020204030204" pitchFamily="34" charset="0"/>
                <a:cs typeface="Times New Roman" panose="02020603050405020304" pitchFamily="18" charset="0"/>
                <a:hlinkClick r:id="rId6"/>
              </a:rPr>
              <a:t>rectorat2@univ-ovidius.ro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Web page: </a:t>
            </a:r>
            <a:r>
              <a:rPr lang="en-US" sz="1000" b="1" u="sng">
                <a:solidFill>
                  <a:srgbClr val="2E74B5"/>
                </a:solidFill>
                <a:effectLst/>
                <a:latin typeface="Minion Pro"/>
                <a:ea typeface="Calibri" panose="020F0502020204030204" pitchFamily="34" charset="0"/>
                <a:cs typeface="Times New Roman" panose="02020603050405020304" pitchFamily="18" charset="0"/>
                <a:hlinkClick r:id="rId7"/>
              </a:rPr>
              <a:t>www.univ-ovidius.ro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800"/>
              </a:spcAft>
            </a:pPr>
            <a:r>
              <a:rPr lang="en-US" sz="1000">
                <a:solidFill>
                  <a:srgbClr val="2E74B5"/>
                </a:solidFill>
                <a:effectLst/>
                <a:latin typeface="Minion Pro"/>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ECDAF58D-A14D-45D5-946F-F7188FA78FD0}"/>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61649" y="146367"/>
            <a:ext cx="1043940" cy="1043940"/>
          </a:xfrm>
          <a:prstGeom prst="rect">
            <a:avLst/>
          </a:prstGeom>
          <a:noFill/>
          <a:ln>
            <a:noFill/>
          </a:ln>
        </p:spPr>
      </p:pic>
      <p:pic>
        <p:nvPicPr>
          <p:cNvPr id="14" name="Picture 13">
            <a:extLst>
              <a:ext uri="{FF2B5EF4-FFF2-40B4-BE49-F238E27FC236}">
                <a16:creationId xmlns:a16="http://schemas.microsoft.com/office/drawing/2014/main" id="{35084C78-480D-4EF9-A551-B7731E2D900B}"/>
              </a:ext>
            </a:extLst>
          </p:cNvPr>
          <p:cNvPicPr/>
          <p:nvPr/>
        </p:nvPicPr>
        <p:blipFill rotWithShape="1">
          <a:blip r:embed="rId9" cstate="print">
            <a:extLst>
              <a:ext uri="{28A0092B-C50C-407E-A947-70E740481C1C}">
                <a14:useLocalDpi xmlns:a14="http://schemas.microsoft.com/office/drawing/2010/main" val="0"/>
              </a:ext>
            </a:extLst>
          </a:blip>
          <a:srcRect l="8332" t="19583" r="7084" b="20833"/>
          <a:stretch/>
        </p:blipFill>
        <p:spPr bwMode="auto">
          <a:xfrm>
            <a:off x="8996852" y="86734"/>
            <a:ext cx="1546860" cy="1089660"/>
          </a:xfrm>
          <a:prstGeom prst="rect">
            <a:avLst/>
          </a:prstGeom>
          <a:noFill/>
          <a:ln>
            <a:noFill/>
          </a:ln>
          <a:extLst>
            <a:ext uri="{53640926-AAD7-44D8-BBD7-CCE9431645EC}">
              <a14:shadowObscured xmlns:a14="http://schemas.microsoft.com/office/drawing/2010/main"/>
            </a:ext>
          </a:extLst>
        </p:spPr>
      </p:pic>
      <p:pic>
        <p:nvPicPr>
          <p:cNvPr id="1026" name="Picture 20" descr="SIGx-01">
            <a:extLst>
              <a:ext uri="{FF2B5EF4-FFF2-40B4-BE49-F238E27FC236}">
                <a16:creationId xmlns:a16="http://schemas.microsoft.com/office/drawing/2014/main" id="{D0263A89-A4D3-436B-B1BB-12CE17500CE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5257" y="200024"/>
            <a:ext cx="10207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456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EF9C000-0EBF-4959-B891-DC8F4AF07EEF}"/>
              </a:ext>
            </a:extLst>
          </p:cNvPr>
          <p:cNvSpPr>
            <a:spLocks noGrp="1"/>
          </p:cNvSpPr>
          <p:nvPr>
            <p:ph sz="half" idx="2"/>
          </p:nvPr>
        </p:nvSpPr>
        <p:spPr>
          <a:xfrm>
            <a:off x="541538" y="2334170"/>
            <a:ext cx="11416683" cy="3855493"/>
          </a:xfrm>
        </p:spPr>
        <p:txBody>
          <a:bodyPr>
            <a:noAutofit/>
          </a:bodyPr>
          <a:lstStyle/>
          <a:p>
            <a:pPr marL="0" indent="0" algn="ctr">
              <a:buNone/>
            </a:pPr>
            <a:endParaRPr lang="ro-RO" sz="2400" b="1" dirty="0"/>
          </a:p>
          <a:p>
            <a:pPr marL="0" indent="0" algn="ctr">
              <a:buNone/>
            </a:pPr>
            <a:r>
              <a:rPr lang="ro-RO" sz="2400" b="1" dirty="0">
                <a:solidFill>
                  <a:schemeClr val="accent6"/>
                </a:solidFill>
              </a:rPr>
              <a:t>Ce ne propunem să realizăm?</a:t>
            </a:r>
          </a:p>
          <a:p>
            <a:pPr marL="0" indent="0" algn="ctr">
              <a:buNone/>
            </a:pPr>
            <a:endParaRPr lang="en-US" sz="2400" b="1" dirty="0"/>
          </a:p>
          <a:p>
            <a:pPr marL="0" indent="0" algn="ctr">
              <a:lnSpc>
                <a:spcPct val="100000"/>
              </a:lnSpc>
              <a:spcBef>
                <a:spcPts val="0"/>
              </a:spcBef>
              <a:buNone/>
            </a:pPr>
            <a:r>
              <a:rPr lang="en-US" sz="2400" dirty="0" err="1"/>
              <a:t>Conferința</a:t>
            </a:r>
            <a:r>
              <a:rPr lang="en-US" sz="2400" dirty="0"/>
              <a:t> </a:t>
            </a:r>
            <a:r>
              <a:rPr lang="en-US" sz="2400" dirty="0" err="1"/>
              <a:t>internațională</a:t>
            </a:r>
            <a:r>
              <a:rPr lang="en-US" sz="2400" dirty="0"/>
              <a:t> de </a:t>
            </a:r>
            <a:r>
              <a:rPr lang="en-US" sz="2400" dirty="0" err="1"/>
              <a:t>afaceri</a:t>
            </a:r>
            <a:r>
              <a:rPr lang="en-US" sz="2400" dirty="0"/>
              <a:t> </a:t>
            </a:r>
            <a:endParaRPr lang="ro-RO" sz="2400" dirty="0"/>
          </a:p>
          <a:p>
            <a:pPr marL="0" indent="0" algn="ctr">
              <a:lnSpc>
                <a:spcPct val="100000"/>
              </a:lnSpc>
              <a:spcBef>
                <a:spcPts val="0"/>
              </a:spcBef>
              <a:buNone/>
            </a:pPr>
            <a:endParaRPr lang="ro-RO" sz="2400" dirty="0"/>
          </a:p>
          <a:p>
            <a:pPr marL="0" indent="0" algn="ctr">
              <a:lnSpc>
                <a:spcPct val="100000"/>
              </a:lnSpc>
              <a:spcBef>
                <a:spcPts val="0"/>
              </a:spcBef>
              <a:buNone/>
            </a:pPr>
            <a:r>
              <a:rPr lang="en-US" sz="2400" dirty="0" err="1"/>
              <a:t>privind</a:t>
            </a:r>
            <a:r>
              <a:rPr lang="en-US" sz="2400" dirty="0"/>
              <a:t> </a:t>
            </a:r>
            <a:endParaRPr lang="ro-RO" sz="2400" dirty="0"/>
          </a:p>
          <a:p>
            <a:pPr marL="0" indent="0" algn="ctr">
              <a:lnSpc>
                <a:spcPct val="100000"/>
              </a:lnSpc>
              <a:spcBef>
                <a:spcPts val="0"/>
              </a:spcBef>
              <a:buNone/>
            </a:pPr>
            <a:endParaRPr lang="ro-RO" sz="2400" dirty="0"/>
          </a:p>
          <a:p>
            <a:pPr marL="0" indent="0" algn="ctr">
              <a:lnSpc>
                <a:spcPct val="100000"/>
              </a:lnSpc>
              <a:spcBef>
                <a:spcPts val="0"/>
              </a:spcBef>
              <a:buNone/>
            </a:pPr>
            <a:r>
              <a:rPr lang="en-US" sz="2400" b="1" dirty="0" err="1"/>
              <a:t>conectivitatea</a:t>
            </a:r>
            <a:r>
              <a:rPr lang="en-US" sz="2400" b="1" dirty="0"/>
              <a:t> la internet </a:t>
            </a:r>
            <a:r>
              <a:rPr lang="en-US" sz="2400" b="1" dirty="0" err="1"/>
              <a:t>în</a:t>
            </a:r>
            <a:r>
              <a:rPr lang="en-US" sz="2400" b="1" dirty="0"/>
              <a:t> </a:t>
            </a:r>
            <a:r>
              <a:rPr lang="en-US" sz="2400" b="1" dirty="0" err="1"/>
              <a:t>agricultură</a:t>
            </a:r>
            <a:endParaRPr lang="en-US" sz="2400" b="1" dirty="0"/>
          </a:p>
        </p:txBody>
      </p:sp>
      <p:pic>
        <p:nvPicPr>
          <p:cNvPr id="7" name="Graphic 1">
            <a:extLst>
              <a:ext uri="{FF2B5EF4-FFF2-40B4-BE49-F238E27FC236}">
                <a16:creationId xmlns:a16="http://schemas.microsoft.com/office/drawing/2014/main" id="{32BF1C48-92A9-4A87-A655-12C13321F95C}"/>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56505" y="1512491"/>
            <a:ext cx="1882140" cy="580390"/>
          </a:xfrm>
          <a:prstGeom prst="rect">
            <a:avLst/>
          </a:prstGeom>
        </p:spPr>
      </p:pic>
      <p:pic>
        <p:nvPicPr>
          <p:cNvPr id="9" name="Picture 8" descr="H:\Tzvety_db_09_17\PRO EXTOUR\5 Dissemination\Logos\EU logos\blue and yellow EU logo.jpg">
            <a:extLst>
              <a:ext uri="{FF2B5EF4-FFF2-40B4-BE49-F238E27FC236}">
                <a16:creationId xmlns:a16="http://schemas.microsoft.com/office/drawing/2014/main" id="{0AB78B1F-CCEF-479F-873B-9CD11E6D1C2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23271" y="1263491"/>
            <a:ext cx="982980" cy="906780"/>
          </a:xfrm>
          <a:prstGeom prst="rect">
            <a:avLst/>
          </a:prstGeom>
          <a:noFill/>
          <a:ln>
            <a:noFill/>
          </a:ln>
        </p:spPr>
      </p:pic>
      <p:pic>
        <p:nvPicPr>
          <p:cNvPr id="10" name="Picture 9" descr="H:\Tzvety_db_09_17\PRO EXTOUR\5 Dissemination\Logos\Programme logo\colour Programme logo.jpg">
            <a:extLst>
              <a:ext uri="{FF2B5EF4-FFF2-40B4-BE49-F238E27FC236}">
                <a16:creationId xmlns:a16="http://schemas.microsoft.com/office/drawing/2014/main" id="{72491711-554E-49DE-95F4-E75C4062000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95072" y="1499076"/>
            <a:ext cx="1097280" cy="762000"/>
          </a:xfrm>
          <a:prstGeom prst="rect">
            <a:avLst/>
          </a:prstGeom>
          <a:noFill/>
          <a:ln>
            <a:noFill/>
          </a:ln>
        </p:spPr>
      </p:pic>
      <p:sp>
        <p:nvSpPr>
          <p:cNvPr id="12" name="Text Box 217">
            <a:extLst>
              <a:ext uri="{FF2B5EF4-FFF2-40B4-BE49-F238E27FC236}">
                <a16:creationId xmlns:a16="http://schemas.microsoft.com/office/drawing/2014/main" id="{030231C8-60E8-40A4-B6E3-6703FD20B3E8}"/>
              </a:ext>
            </a:extLst>
          </p:cNvPr>
          <p:cNvSpPr txBox="1">
            <a:spLocks noChangeArrowheads="1"/>
          </p:cNvSpPr>
          <p:nvPr/>
        </p:nvSpPr>
        <p:spPr bwMode="auto">
          <a:xfrm>
            <a:off x="4621271" y="236072"/>
            <a:ext cx="3322320" cy="11125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ro-RO" sz="1000" b="1" kern="0">
                <a:solidFill>
                  <a:srgbClr val="2E74B5"/>
                </a:solidFill>
                <a:effectLst/>
                <a:latin typeface="Minion Pro"/>
                <a:ea typeface="Calibri" panose="020F0502020204030204" pitchFamily="34" charset="0"/>
              </a:rPr>
              <a:t>MINISTERUL EDUCAŢIEI ŞI CERCETĂRII</a:t>
            </a:r>
            <a:endParaRPr lang="en-US" sz="900" b="1" kern="0">
              <a:effectLst/>
              <a:latin typeface="Times New Roman" panose="02020603050405020304" pitchFamily="18" charset="0"/>
              <a:ea typeface="Calibri" panose="020F0502020204030204" pitchFamily="34"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UNIVERSITATEA „OVIDIUS” DIN CONSTANŢA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Bd. Mamaia nr. 124, 900527 Constanța, România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Tel./Fax: +4 0241 606.407,  +4 0241 606.467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E-mail: </a:t>
            </a:r>
            <a:r>
              <a:rPr lang="en-US" sz="1000" b="1" u="sng">
                <a:solidFill>
                  <a:srgbClr val="2E74B5"/>
                </a:solidFill>
                <a:effectLst/>
                <a:latin typeface="Minion Pro"/>
                <a:ea typeface="Calibri" panose="020F0502020204030204" pitchFamily="34" charset="0"/>
                <a:cs typeface="Times New Roman" panose="02020603050405020304" pitchFamily="18" charset="0"/>
                <a:hlinkClick r:id="rId6"/>
              </a:rPr>
              <a:t>rectorat2@univ-ovidius.ro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Web page: </a:t>
            </a:r>
            <a:r>
              <a:rPr lang="en-US" sz="1000" b="1" u="sng">
                <a:solidFill>
                  <a:srgbClr val="2E74B5"/>
                </a:solidFill>
                <a:effectLst/>
                <a:latin typeface="Minion Pro"/>
                <a:ea typeface="Calibri" panose="020F0502020204030204" pitchFamily="34" charset="0"/>
                <a:cs typeface="Times New Roman" panose="02020603050405020304" pitchFamily="18" charset="0"/>
                <a:hlinkClick r:id="rId7"/>
              </a:rPr>
              <a:t>www.univ-ovidius.ro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800"/>
              </a:spcAft>
            </a:pPr>
            <a:r>
              <a:rPr lang="en-US" sz="1000">
                <a:solidFill>
                  <a:srgbClr val="2E74B5"/>
                </a:solidFill>
                <a:effectLst/>
                <a:latin typeface="Minion Pro"/>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ECDAF58D-A14D-45D5-946F-F7188FA78FD0}"/>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61649" y="146367"/>
            <a:ext cx="1043940" cy="1043940"/>
          </a:xfrm>
          <a:prstGeom prst="rect">
            <a:avLst/>
          </a:prstGeom>
          <a:noFill/>
          <a:ln>
            <a:noFill/>
          </a:ln>
        </p:spPr>
      </p:pic>
      <p:pic>
        <p:nvPicPr>
          <p:cNvPr id="14" name="Picture 13">
            <a:extLst>
              <a:ext uri="{FF2B5EF4-FFF2-40B4-BE49-F238E27FC236}">
                <a16:creationId xmlns:a16="http://schemas.microsoft.com/office/drawing/2014/main" id="{35084C78-480D-4EF9-A551-B7731E2D900B}"/>
              </a:ext>
            </a:extLst>
          </p:cNvPr>
          <p:cNvPicPr/>
          <p:nvPr/>
        </p:nvPicPr>
        <p:blipFill rotWithShape="1">
          <a:blip r:embed="rId9" cstate="print">
            <a:extLst>
              <a:ext uri="{28A0092B-C50C-407E-A947-70E740481C1C}">
                <a14:useLocalDpi xmlns:a14="http://schemas.microsoft.com/office/drawing/2010/main" val="0"/>
              </a:ext>
            </a:extLst>
          </a:blip>
          <a:srcRect l="8332" t="19583" r="7084" b="20833"/>
          <a:stretch/>
        </p:blipFill>
        <p:spPr bwMode="auto">
          <a:xfrm>
            <a:off x="8996852" y="86734"/>
            <a:ext cx="1546860" cy="1089660"/>
          </a:xfrm>
          <a:prstGeom prst="rect">
            <a:avLst/>
          </a:prstGeom>
          <a:noFill/>
          <a:ln>
            <a:noFill/>
          </a:ln>
          <a:extLst>
            <a:ext uri="{53640926-AAD7-44D8-BBD7-CCE9431645EC}">
              <a14:shadowObscured xmlns:a14="http://schemas.microsoft.com/office/drawing/2010/main"/>
            </a:ext>
          </a:extLst>
        </p:spPr>
      </p:pic>
      <p:pic>
        <p:nvPicPr>
          <p:cNvPr id="1026" name="Picture 20" descr="SIGx-01">
            <a:extLst>
              <a:ext uri="{FF2B5EF4-FFF2-40B4-BE49-F238E27FC236}">
                <a16:creationId xmlns:a16="http://schemas.microsoft.com/office/drawing/2014/main" id="{D0263A89-A4D3-436B-B1BB-12CE17500CE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5257" y="200024"/>
            <a:ext cx="10207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2578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EF9C000-0EBF-4959-B891-DC8F4AF07EEF}"/>
              </a:ext>
            </a:extLst>
          </p:cNvPr>
          <p:cNvSpPr>
            <a:spLocks noGrp="1"/>
          </p:cNvSpPr>
          <p:nvPr>
            <p:ph sz="half" idx="2"/>
          </p:nvPr>
        </p:nvSpPr>
        <p:spPr>
          <a:xfrm>
            <a:off x="541538" y="2334170"/>
            <a:ext cx="11416683" cy="3855493"/>
          </a:xfrm>
        </p:spPr>
        <p:txBody>
          <a:bodyPr>
            <a:noAutofit/>
          </a:bodyPr>
          <a:lstStyle/>
          <a:p>
            <a:pPr marL="0" indent="0" algn="ctr">
              <a:buNone/>
            </a:pPr>
            <a:endParaRPr lang="ro-RO" sz="2400" b="1" dirty="0"/>
          </a:p>
          <a:p>
            <a:pPr marL="0" indent="0" algn="ctr">
              <a:buNone/>
            </a:pPr>
            <a:r>
              <a:rPr lang="ro-RO" sz="2400" b="1" dirty="0">
                <a:solidFill>
                  <a:srgbClr val="00B050"/>
                </a:solidFill>
              </a:rPr>
              <a:t>Ce ne propunem să realizăm?</a:t>
            </a:r>
          </a:p>
          <a:p>
            <a:pPr marL="0" indent="0" algn="ctr">
              <a:buNone/>
            </a:pPr>
            <a:endParaRPr lang="en-US" sz="2400" b="1" dirty="0"/>
          </a:p>
          <a:p>
            <a:pPr marL="0" indent="0" algn="ctr">
              <a:lnSpc>
                <a:spcPct val="100000"/>
              </a:lnSpc>
              <a:spcBef>
                <a:spcPts val="0"/>
              </a:spcBef>
              <a:buNone/>
            </a:pPr>
            <a:r>
              <a:rPr lang="en-US" sz="2400" dirty="0" err="1"/>
              <a:t>Instruire</a:t>
            </a:r>
            <a:r>
              <a:rPr lang="en-US" sz="2400" dirty="0"/>
              <a:t> </a:t>
            </a:r>
            <a:r>
              <a:rPr lang="en-US" sz="2400" dirty="0" err="1"/>
              <a:t>integrată</a:t>
            </a:r>
            <a:r>
              <a:rPr lang="en-US" sz="2400" dirty="0"/>
              <a:t> </a:t>
            </a:r>
            <a:r>
              <a:rPr lang="en-US" sz="2400" dirty="0" err="1"/>
              <a:t>în</a:t>
            </a:r>
            <a:r>
              <a:rPr lang="en-US" sz="2400" dirty="0"/>
              <a:t> </a:t>
            </a:r>
            <a:r>
              <a:rPr lang="en-US" sz="2400" dirty="0" err="1"/>
              <a:t>domeniul</a:t>
            </a:r>
            <a:r>
              <a:rPr lang="en-US" sz="2400" dirty="0"/>
              <a:t> </a:t>
            </a:r>
            <a:r>
              <a:rPr lang="en-US" sz="2400" dirty="0" err="1"/>
              <a:t>mobilității</a:t>
            </a:r>
            <a:r>
              <a:rPr lang="en-US" sz="2400" dirty="0"/>
              <a:t> </a:t>
            </a:r>
            <a:r>
              <a:rPr lang="en-US" sz="2400" dirty="0" err="1"/>
              <a:t>mixte</a:t>
            </a:r>
            <a:r>
              <a:rPr lang="en-US" sz="2400" dirty="0"/>
              <a:t> </a:t>
            </a:r>
            <a:endParaRPr lang="ro-RO" sz="2400" dirty="0"/>
          </a:p>
          <a:p>
            <a:pPr marL="0" indent="0" algn="ctr">
              <a:lnSpc>
                <a:spcPct val="100000"/>
              </a:lnSpc>
              <a:spcBef>
                <a:spcPts val="0"/>
              </a:spcBef>
              <a:buNone/>
            </a:pPr>
            <a:endParaRPr lang="ro-RO" sz="2400" dirty="0"/>
          </a:p>
          <a:p>
            <a:pPr marL="0" indent="0" algn="ctr">
              <a:lnSpc>
                <a:spcPct val="100000"/>
              </a:lnSpc>
              <a:spcBef>
                <a:spcPts val="0"/>
              </a:spcBef>
              <a:buNone/>
            </a:pPr>
            <a:r>
              <a:rPr lang="en-US" sz="2400" dirty="0">
                <a:solidFill>
                  <a:srgbClr val="0070C0"/>
                </a:solidFill>
              </a:rPr>
              <a:t>„</a:t>
            </a:r>
            <a:r>
              <a:rPr lang="en-US" sz="2400" dirty="0" err="1">
                <a:solidFill>
                  <a:srgbClr val="0070C0"/>
                </a:solidFill>
              </a:rPr>
              <a:t>Antreprenoriatul</a:t>
            </a:r>
            <a:r>
              <a:rPr lang="en-US" sz="2400" dirty="0">
                <a:solidFill>
                  <a:srgbClr val="0070C0"/>
                </a:solidFill>
              </a:rPr>
              <a:t> </a:t>
            </a:r>
            <a:r>
              <a:rPr lang="en-US" sz="2400" dirty="0" err="1">
                <a:solidFill>
                  <a:srgbClr val="0070C0"/>
                </a:solidFill>
              </a:rPr>
              <a:t>pentru</a:t>
            </a:r>
            <a:r>
              <a:rPr lang="en-US" sz="2400" dirty="0">
                <a:solidFill>
                  <a:srgbClr val="0070C0"/>
                </a:solidFill>
              </a:rPr>
              <a:t> o </a:t>
            </a:r>
            <a:r>
              <a:rPr lang="en-US" sz="2400" dirty="0" err="1">
                <a:solidFill>
                  <a:srgbClr val="0070C0"/>
                </a:solidFill>
              </a:rPr>
              <a:t>agricultură</a:t>
            </a:r>
            <a:r>
              <a:rPr lang="en-US" sz="2400" dirty="0">
                <a:solidFill>
                  <a:srgbClr val="0070C0"/>
                </a:solidFill>
              </a:rPr>
              <a:t> </a:t>
            </a:r>
            <a:r>
              <a:rPr lang="en-US" sz="2400" dirty="0" err="1">
                <a:solidFill>
                  <a:srgbClr val="0070C0"/>
                </a:solidFill>
              </a:rPr>
              <a:t>climatică</a:t>
            </a:r>
            <a:r>
              <a:rPr lang="en-US" sz="2400" dirty="0">
                <a:solidFill>
                  <a:srgbClr val="0070C0"/>
                </a:solidFill>
              </a:rPr>
              <a:t> </a:t>
            </a:r>
            <a:r>
              <a:rPr lang="en-US" sz="2400" dirty="0" err="1">
                <a:solidFill>
                  <a:srgbClr val="0070C0"/>
                </a:solidFill>
              </a:rPr>
              <a:t>inteligentă</a:t>
            </a:r>
            <a:r>
              <a:rPr lang="en-US" sz="2400" dirty="0">
                <a:solidFill>
                  <a:srgbClr val="0070C0"/>
                </a:solidFill>
              </a:rPr>
              <a:t> </a:t>
            </a:r>
            <a:r>
              <a:rPr lang="en-US" sz="2400" dirty="0" err="1">
                <a:solidFill>
                  <a:srgbClr val="0070C0"/>
                </a:solidFill>
              </a:rPr>
              <a:t>în</a:t>
            </a:r>
            <a:r>
              <a:rPr lang="en-US" sz="2400" dirty="0">
                <a:solidFill>
                  <a:srgbClr val="0070C0"/>
                </a:solidFill>
              </a:rPr>
              <a:t> BSB”</a:t>
            </a:r>
          </a:p>
        </p:txBody>
      </p:sp>
      <p:pic>
        <p:nvPicPr>
          <p:cNvPr id="7" name="Graphic 1">
            <a:extLst>
              <a:ext uri="{FF2B5EF4-FFF2-40B4-BE49-F238E27FC236}">
                <a16:creationId xmlns:a16="http://schemas.microsoft.com/office/drawing/2014/main" id="{32BF1C48-92A9-4A87-A655-12C13321F95C}"/>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56505" y="1512491"/>
            <a:ext cx="1882140" cy="580390"/>
          </a:xfrm>
          <a:prstGeom prst="rect">
            <a:avLst/>
          </a:prstGeom>
        </p:spPr>
      </p:pic>
      <p:pic>
        <p:nvPicPr>
          <p:cNvPr id="9" name="Picture 8" descr="H:\Tzvety_db_09_17\PRO EXTOUR\5 Dissemination\Logos\EU logos\blue and yellow EU logo.jpg">
            <a:extLst>
              <a:ext uri="{FF2B5EF4-FFF2-40B4-BE49-F238E27FC236}">
                <a16:creationId xmlns:a16="http://schemas.microsoft.com/office/drawing/2014/main" id="{0AB78B1F-CCEF-479F-873B-9CD11E6D1C2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23271" y="1263491"/>
            <a:ext cx="982980" cy="906780"/>
          </a:xfrm>
          <a:prstGeom prst="rect">
            <a:avLst/>
          </a:prstGeom>
          <a:noFill/>
          <a:ln>
            <a:noFill/>
          </a:ln>
        </p:spPr>
      </p:pic>
      <p:pic>
        <p:nvPicPr>
          <p:cNvPr id="10" name="Picture 9" descr="H:\Tzvety_db_09_17\PRO EXTOUR\5 Dissemination\Logos\Programme logo\colour Programme logo.jpg">
            <a:extLst>
              <a:ext uri="{FF2B5EF4-FFF2-40B4-BE49-F238E27FC236}">
                <a16:creationId xmlns:a16="http://schemas.microsoft.com/office/drawing/2014/main" id="{72491711-554E-49DE-95F4-E75C4062000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95072" y="1499076"/>
            <a:ext cx="1097280" cy="762000"/>
          </a:xfrm>
          <a:prstGeom prst="rect">
            <a:avLst/>
          </a:prstGeom>
          <a:noFill/>
          <a:ln>
            <a:noFill/>
          </a:ln>
        </p:spPr>
      </p:pic>
      <p:sp>
        <p:nvSpPr>
          <p:cNvPr id="12" name="Text Box 217">
            <a:extLst>
              <a:ext uri="{FF2B5EF4-FFF2-40B4-BE49-F238E27FC236}">
                <a16:creationId xmlns:a16="http://schemas.microsoft.com/office/drawing/2014/main" id="{030231C8-60E8-40A4-B6E3-6703FD20B3E8}"/>
              </a:ext>
            </a:extLst>
          </p:cNvPr>
          <p:cNvSpPr txBox="1">
            <a:spLocks noChangeArrowheads="1"/>
          </p:cNvSpPr>
          <p:nvPr/>
        </p:nvSpPr>
        <p:spPr bwMode="auto">
          <a:xfrm>
            <a:off x="4621271" y="236072"/>
            <a:ext cx="3322320" cy="11125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ro-RO" sz="1000" b="1" kern="0">
                <a:solidFill>
                  <a:srgbClr val="2E74B5"/>
                </a:solidFill>
                <a:effectLst/>
                <a:latin typeface="Minion Pro"/>
                <a:ea typeface="Calibri" panose="020F0502020204030204" pitchFamily="34" charset="0"/>
              </a:rPr>
              <a:t>MINISTERUL EDUCAŢIEI ŞI CERCETĂRII</a:t>
            </a:r>
            <a:endParaRPr lang="en-US" sz="900" b="1" kern="0">
              <a:effectLst/>
              <a:latin typeface="Times New Roman" panose="02020603050405020304" pitchFamily="18" charset="0"/>
              <a:ea typeface="Calibri" panose="020F0502020204030204" pitchFamily="34"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UNIVERSITATEA „OVIDIUS” DIN CONSTANŢA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Bd. Mamaia nr. 124, 900527 Constanța, România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Tel./Fax: +4 0241 606.407,  +4 0241 606.467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E-mail: </a:t>
            </a:r>
            <a:r>
              <a:rPr lang="en-US" sz="1000" b="1" u="sng">
                <a:solidFill>
                  <a:srgbClr val="2E74B5"/>
                </a:solidFill>
                <a:effectLst/>
                <a:latin typeface="Minion Pro"/>
                <a:ea typeface="Calibri" panose="020F0502020204030204" pitchFamily="34" charset="0"/>
                <a:cs typeface="Times New Roman" panose="02020603050405020304" pitchFamily="18" charset="0"/>
                <a:hlinkClick r:id="rId6"/>
              </a:rPr>
              <a:t>rectorat2@univ-ovidius.ro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Web page: </a:t>
            </a:r>
            <a:r>
              <a:rPr lang="en-US" sz="1000" b="1" u="sng">
                <a:solidFill>
                  <a:srgbClr val="2E74B5"/>
                </a:solidFill>
                <a:effectLst/>
                <a:latin typeface="Minion Pro"/>
                <a:ea typeface="Calibri" panose="020F0502020204030204" pitchFamily="34" charset="0"/>
                <a:cs typeface="Times New Roman" panose="02020603050405020304" pitchFamily="18" charset="0"/>
                <a:hlinkClick r:id="rId7"/>
              </a:rPr>
              <a:t>www.univ-ovidius.ro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800"/>
              </a:spcAft>
            </a:pPr>
            <a:r>
              <a:rPr lang="en-US" sz="1000">
                <a:solidFill>
                  <a:srgbClr val="2E74B5"/>
                </a:solidFill>
                <a:effectLst/>
                <a:latin typeface="Minion Pro"/>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ECDAF58D-A14D-45D5-946F-F7188FA78FD0}"/>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61649" y="146367"/>
            <a:ext cx="1043940" cy="1043940"/>
          </a:xfrm>
          <a:prstGeom prst="rect">
            <a:avLst/>
          </a:prstGeom>
          <a:noFill/>
          <a:ln>
            <a:noFill/>
          </a:ln>
        </p:spPr>
      </p:pic>
      <p:pic>
        <p:nvPicPr>
          <p:cNvPr id="14" name="Picture 13">
            <a:extLst>
              <a:ext uri="{FF2B5EF4-FFF2-40B4-BE49-F238E27FC236}">
                <a16:creationId xmlns:a16="http://schemas.microsoft.com/office/drawing/2014/main" id="{35084C78-480D-4EF9-A551-B7731E2D900B}"/>
              </a:ext>
            </a:extLst>
          </p:cNvPr>
          <p:cNvPicPr/>
          <p:nvPr/>
        </p:nvPicPr>
        <p:blipFill rotWithShape="1">
          <a:blip r:embed="rId9" cstate="print">
            <a:extLst>
              <a:ext uri="{28A0092B-C50C-407E-A947-70E740481C1C}">
                <a14:useLocalDpi xmlns:a14="http://schemas.microsoft.com/office/drawing/2010/main" val="0"/>
              </a:ext>
            </a:extLst>
          </a:blip>
          <a:srcRect l="8332" t="19583" r="7084" b="20833"/>
          <a:stretch/>
        </p:blipFill>
        <p:spPr bwMode="auto">
          <a:xfrm>
            <a:off x="8996852" y="86734"/>
            <a:ext cx="1546860" cy="1089660"/>
          </a:xfrm>
          <a:prstGeom prst="rect">
            <a:avLst/>
          </a:prstGeom>
          <a:noFill/>
          <a:ln>
            <a:noFill/>
          </a:ln>
          <a:extLst>
            <a:ext uri="{53640926-AAD7-44D8-BBD7-CCE9431645EC}">
              <a14:shadowObscured xmlns:a14="http://schemas.microsoft.com/office/drawing/2010/main"/>
            </a:ext>
          </a:extLst>
        </p:spPr>
      </p:pic>
      <p:pic>
        <p:nvPicPr>
          <p:cNvPr id="1026" name="Picture 20" descr="SIGx-01">
            <a:extLst>
              <a:ext uri="{FF2B5EF4-FFF2-40B4-BE49-F238E27FC236}">
                <a16:creationId xmlns:a16="http://schemas.microsoft.com/office/drawing/2014/main" id="{D0263A89-A4D3-436B-B1BB-12CE17500CE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5257" y="200024"/>
            <a:ext cx="10207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882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EF9C000-0EBF-4959-B891-DC8F4AF07EEF}"/>
              </a:ext>
            </a:extLst>
          </p:cNvPr>
          <p:cNvSpPr>
            <a:spLocks noGrp="1"/>
          </p:cNvSpPr>
          <p:nvPr>
            <p:ph sz="half" idx="2"/>
          </p:nvPr>
        </p:nvSpPr>
        <p:spPr>
          <a:xfrm>
            <a:off x="574089" y="2334170"/>
            <a:ext cx="11416683" cy="4119896"/>
          </a:xfrm>
        </p:spPr>
        <p:txBody>
          <a:bodyPr>
            <a:noAutofit/>
          </a:bodyPr>
          <a:lstStyle/>
          <a:p>
            <a:pPr marL="0" indent="0" algn="ctr">
              <a:buNone/>
            </a:pPr>
            <a:endParaRPr lang="ro-RO" sz="2400" b="1" dirty="0">
              <a:solidFill>
                <a:srgbClr val="00B050"/>
              </a:solidFill>
              <a:effectLst>
                <a:outerShdw blurRad="38100" dist="38100" dir="2700000" algn="tl">
                  <a:srgbClr val="000000">
                    <a:alpha val="43137"/>
                  </a:srgbClr>
                </a:outerShdw>
              </a:effectLst>
            </a:endParaRPr>
          </a:p>
          <a:p>
            <a:pPr marL="0" indent="0" algn="ctr">
              <a:buNone/>
            </a:pPr>
            <a:r>
              <a:rPr lang="en-US" sz="2400" b="1" dirty="0">
                <a:solidFill>
                  <a:srgbClr val="00B050"/>
                </a:solidFill>
                <a:effectLst>
                  <a:outerShdw blurRad="38100" dist="38100" dir="2700000" algn="tl">
                    <a:srgbClr val="000000">
                      <a:alpha val="43137"/>
                    </a:srgbClr>
                  </a:outerShdw>
                </a:effectLst>
              </a:rPr>
              <a:t>PART</a:t>
            </a:r>
            <a:r>
              <a:rPr lang="ro-RO" sz="2400" b="1" dirty="0">
                <a:solidFill>
                  <a:srgbClr val="00B050"/>
                </a:solidFill>
                <a:effectLst>
                  <a:outerShdw blurRad="38100" dist="38100" dir="2700000" algn="tl">
                    <a:srgbClr val="000000">
                      <a:alpha val="43137"/>
                    </a:srgbClr>
                  </a:outerShdw>
                </a:effectLst>
              </a:rPr>
              <a:t>E</a:t>
            </a:r>
            <a:r>
              <a:rPr lang="en-US" sz="2400" b="1" dirty="0">
                <a:solidFill>
                  <a:srgbClr val="00B050"/>
                </a:solidFill>
                <a:effectLst>
                  <a:outerShdw blurRad="38100" dist="38100" dir="2700000" algn="tl">
                    <a:srgbClr val="000000">
                      <a:alpha val="43137"/>
                    </a:srgbClr>
                  </a:outerShdw>
                </a:effectLst>
              </a:rPr>
              <a:t>NERI</a:t>
            </a:r>
          </a:p>
          <a:p>
            <a:pPr algn="ctr"/>
            <a:endParaRPr lang="en-US" sz="1800" dirty="0"/>
          </a:p>
          <a:p>
            <a:pPr marL="285750" lvl="0" indent="-285750" algn="ctr">
              <a:spcAft>
                <a:spcPts val="600"/>
              </a:spcAft>
              <a:buFont typeface="Wingdings" panose="05000000000000000000" pitchFamily="2" charset="2"/>
              <a:buChar char="Ø"/>
            </a:pPr>
            <a:r>
              <a:rPr lang="en-US" sz="1800" dirty="0" err="1"/>
              <a:t>Dobrudzha</a:t>
            </a:r>
            <a:r>
              <a:rPr lang="en-US" sz="1800" dirty="0"/>
              <a:t> Agrarian and Business School</a:t>
            </a:r>
            <a:r>
              <a:rPr lang="en-GB" sz="1800" dirty="0"/>
              <a:t> (BG)</a:t>
            </a:r>
            <a:endParaRPr lang="bg-BG" sz="1800" dirty="0"/>
          </a:p>
          <a:p>
            <a:pPr marL="285750" lvl="0" indent="-285750" algn="ctr">
              <a:spcAft>
                <a:spcPts val="600"/>
              </a:spcAft>
              <a:buFont typeface="Wingdings" panose="05000000000000000000" pitchFamily="2" charset="2"/>
              <a:buChar char="Ø"/>
            </a:pPr>
            <a:r>
              <a:rPr lang="en-GB" sz="1800" dirty="0"/>
              <a:t>"</a:t>
            </a:r>
            <a:r>
              <a:rPr lang="en-GB" sz="1800" dirty="0" err="1"/>
              <a:t>Ovidius</a:t>
            </a:r>
            <a:r>
              <a:rPr lang="en-GB" sz="1800" dirty="0"/>
              <a:t>" University of Constanta (RO)</a:t>
            </a:r>
            <a:endParaRPr lang="bg-BG" sz="1800" dirty="0"/>
          </a:p>
          <a:p>
            <a:pPr marL="285750" lvl="0" indent="-285750" algn="ctr">
              <a:spcAft>
                <a:spcPts val="600"/>
              </a:spcAft>
              <a:buFont typeface="Wingdings" panose="05000000000000000000" pitchFamily="2" charset="2"/>
              <a:buChar char="Ø"/>
            </a:pPr>
            <a:r>
              <a:rPr lang="en-GB" sz="1800" dirty="0" err="1"/>
              <a:t>Tekirdağ</a:t>
            </a:r>
            <a:r>
              <a:rPr lang="en-GB" sz="1800" dirty="0"/>
              <a:t> </a:t>
            </a:r>
            <a:r>
              <a:rPr lang="en-GB" sz="1800" dirty="0" err="1"/>
              <a:t>Namık</a:t>
            </a:r>
            <a:r>
              <a:rPr lang="en-GB" sz="1800" dirty="0"/>
              <a:t> Kemal </a:t>
            </a:r>
            <a:r>
              <a:rPr lang="en-GB" sz="1800" dirty="0" err="1"/>
              <a:t>Üniversitesi</a:t>
            </a:r>
            <a:r>
              <a:rPr lang="en-GB" sz="1800" dirty="0"/>
              <a:t> (TR) </a:t>
            </a:r>
            <a:endParaRPr lang="bg-BG" sz="1800" dirty="0"/>
          </a:p>
          <a:p>
            <a:pPr marL="285750" lvl="0" indent="-285750" algn="ctr">
              <a:spcAft>
                <a:spcPts val="600"/>
              </a:spcAft>
              <a:buFont typeface="Wingdings" panose="05000000000000000000" pitchFamily="2" charset="2"/>
              <a:buChar char="Ø"/>
            </a:pPr>
            <a:r>
              <a:rPr lang="en-GB" sz="1800" dirty="0"/>
              <a:t>Biological Farming Association </a:t>
            </a:r>
            <a:r>
              <a:rPr lang="en-GB" sz="1800" dirty="0" err="1"/>
              <a:t>Elkana</a:t>
            </a:r>
            <a:r>
              <a:rPr lang="en-GB" sz="1800" dirty="0"/>
              <a:t> (GE)</a:t>
            </a:r>
            <a:endParaRPr lang="bg-BG" sz="1800" dirty="0"/>
          </a:p>
          <a:p>
            <a:pPr marL="285750" indent="-285750" algn="ctr">
              <a:spcAft>
                <a:spcPts val="600"/>
              </a:spcAft>
              <a:buFont typeface="Wingdings" panose="05000000000000000000" pitchFamily="2" charset="2"/>
              <a:buChar char="Ø"/>
            </a:pPr>
            <a:r>
              <a:rPr lang="en-US" sz="1800" dirty="0"/>
              <a:t>International Center for Agribusiness Research and Education </a:t>
            </a:r>
            <a:r>
              <a:rPr lang="en-GB" sz="1800" dirty="0"/>
              <a:t>(AR)</a:t>
            </a:r>
          </a:p>
          <a:p>
            <a:pPr marL="285750" indent="-285750" algn="ctr">
              <a:spcAft>
                <a:spcPts val="600"/>
              </a:spcAft>
              <a:buFont typeface="Wingdings" panose="05000000000000000000" pitchFamily="2" charset="2"/>
              <a:buChar char="Ø"/>
            </a:pPr>
            <a:r>
              <a:rPr lang="en-US" sz="1800" dirty="0"/>
              <a:t>Development Agency of Eastern Thessaloniki Local Authorities (GR)</a:t>
            </a:r>
            <a:endParaRPr lang="en-US" sz="1700" b="1" dirty="0"/>
          </a:p>
        </p:txBody>
      </p:sp>
      <p:pic>
        <p:nvPicPr>
          <p:cNvPr id="7" name="Graphic 1">
            <a:extLst>
              <a:ext uri="{FF2B5EF4-FFF2-40B4-BE49-F238E27FC236}">
                <a16:creationId xmlns:a16="http://schemas.microsoft.com/office/drawing/2014/main" id="{32BF1C48-92A9-4A87-A655-12C13321F95C}"/>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56505" y="1512491"/>
            <a:ext cx="1882140" cy="580390"/>
          </a:xfrm>
          <a:prstGeom prst="rect">
            <a:avLst/>
          </a:prstGeom>
        </p:spPr>
      </p:pic>
      <p:pic>
        <p:nvPicPr>
          <p:cNvPr id="9" name="Picture 8" descr="H:\Tzvety_db_09_17\PRO EXTOUR\5 Dissemination\Logos\EU logos\blue and yellow EU logo.jpg">
            <a:extLst>
              <a:ext uri="{FF2B5EF4-FFF2-40B4-BE49-F238E27FC236}">
                <a16:creationId xmlns:a16="http://schemas.microsoft.com/office/drawing/2014/main" id="{0AB78B1F-CCEF-479F-873B-9CD11E6D1C2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23271" y="1263491"/>
            <a:ext cx="982980" cy="906780"/>
          </a:xfrm>
          <a:prstGeom prst="rect">
            <a:avLst/>
          </a:prstGeom>
          <a:noFill/>
          <a:ln>
            <a:noFill/>
          </a:ln>
        </p:spPr>
      </p:pic>
      <p:pic>
        <p:nvPicPr>
          <p:cNvPr id="10" name="Picture 9" descr="H:\Tzvety_db_09_17\PRO EXTOUR\5 Dissemination\Logos\Programme logo\colour Programme logo.jpg">
            <a:extLst>
              <a:ext uri="{FF2B5EF4-FFF2-40B4-BE49-F238E27FC236}">
                <a16:creationId xmlns:a16="http://schemas.microsoft.com/office/drawing/2014/main" id="{72491711-554E-49DE-95F4-E75C4062000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95072" y="1499076"/>
            <a:ext cx="1097280" cy="762000"/>
          </a:xfrm>
          <a:prstGeom prst="rect">
            <a:avLst/>
          </a:prstGeom>
          <a:noFill/>
          <a:ln>
            <a:noFill/>
          </a:ln>
        </p:spPr>
      </p:pic>
      <p:sp>
        <p:nvSpPr>
          <p:cNvPr id="12" name="Text Box 217">
            <a:extLst>
              <a:ext uri="{FF2B5EF4-FFF2-40B4-BE49-F238E27FC236}">
                <a16:creationId xmlns:a16="http://schemas.microsoft.com/office/drawing/2014/main" id="{030231C8-60E8-40A4-B6E3-6703FD20B3E8}"/>
              </a:ext>
            </a:extLst>
          </p:cNvPr>
          <p:cNvSpPr txBox="1">
            <a:spLocks noChangeArrowheads="1"/>
          </p:cNvSpPr>
          <p:nvPr/>
        </p:nvSpPr>
        <p:spPr bwMode="auto">
          <a:xfrm>
            <a:off x="4621271" y="236072"/>
            <a:ext cx="3322320" cy="11125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ro-RO" sz="1000" b="1" kern="0">
                <a:solidFill>
                  <a:srgbClr val="2E74B5"/>
                </a:solidFill>
                <a:effectLst/>
                <a:latin typeface="Minion Pro"/>
                <a:ea typeface="Calibri" panose="020F0502020204030204" pitchFamily="34" charset="0"/>
              </a:rPr>
              <a:t>MINISTERUL EDUCAŢIEI ŞI CERCETĂRII</a:t>
            </a:r>
            <a:endParaRPr lang="en-US" sz="900" b="1" kern="0">
              <a:effectLst/>
              <a:latin typeface="Times New Roman" panose="02020603050405020304" pitchFamily="18" charset="0"/>
              <a:ea typeface="Calibri" panose="020F0502020204030204" pitchFamily="34"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UNIVERSITATEA „OVIDIUS” DIN CONSTANŢA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Bd. Mamaia nr. 124, 900527 Constanța, România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Tel./Fax: +4 0241 606.407,  +4 0241 606.467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E-mail: </a:t>
            </a:r>
            <a:r>
              <a:rPr lang="en-US" sz="1000" b="1" u="sng">
                <a:solidFill>
                  <a:srgbClr val="2E74B5"/>
                </a:solidFill>
                <a:effectLst/>
                <a:latin typeface="Minion Pro"/>
                <a:ea typeface="Calibri" panose="020F0502020204030204" pitchFamily="34" charset="0"/>
                <a:cs typeface="Times New Roman" panose="02020603050405020304" pitchFamily="18" charset="0"/>
                <a:hlinkClick r:id="rId6"/>
              </a:rPr>
              <a:t>rectorat2@univ-ovidius.ro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Web page: </a:t>
            </a:r>
            <a:r>
              <a:rPr lang="en-US" sz="1000" b="1" u="sng">
                <a:solidFill>
                  <a:srgbClr val="2E74B5"/>
                </a:solidFill>
                <a:effectLst/>
                <a:latin typeface="Minion Pro"/>
                <a:ea typeface="Calibri" panose="020F0502020204030204" pitchFamily="34" charset="0"/>
                <a:cs typeface="Times New Roman" panose="02020603050405020304" pitchFamily="18" charset="0"/>
                <a:hlinkClick r:id="rId7"/>
              </a:rPr>
              <a:t>www.univ-ovidius.ro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800"/>
              </a:spcAft>
            </a:pPr>
            <a:r>
              <a:rPr lang="en-US" sz="1000">
                <a:solidFill>
                  <a:srgbClr val="2E74B5"/>
                </a:solidFill>
                <a:effectLst/>
                <a:latin typeface="Minion Pro"/>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ECDAF58D-A14D-45D5-946F-F7188FA78FD0}"/>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61649" y="146367"/>
            <a:ext cx="1043940" cy="1043940"/>
          </a:xfrm>
          <a:prstGeom prst="rect">
            <a:avLst/>
          </a:prstGeom>
          <a:noFill/>
          <a:ln>
            <a:noFill/>
          </a:ln>
        </p:spPr>
      </p:pic>
      <p:pic>
        <p:nvPicPr>
          <p:cNvPr id="14" name="Picture 13">
            <a:extLst>
              <a:ext uri="{FF2B5EF4-FFF2-40B4-BE49-F238E27FC236}">
                <a16:creationId xmlns:a16="http://schemas.microsoft.com/office/drawing/2014/main" id="{35084C78-480D-4EF9-A551-B7731E2D900B}"/>
              </a:ext>
            </a:extLst>
          </p:cNvPr>
          <p:cNvPicPr/>
          <p:nvPr/>
        </p:nvPicPr>
        <p:blipFill rotWithShape="1">
          <a:blip r:embed="rId9" cstate="print">
            <a:extLst>
              <a:ext uri="{28A0092B-C50C-407E-A947-70E740481C1C}">
                <a14:useLocalDpi xmlns:a14="http://schemas.microsoft.com/office/drawing/2010/main" val="0"/>
              </a:ext>
            </a:extLst>
          </a:blip>
          <a:srcRect l="8332" t="19583" r="7084" b="20833"/>
          <a:stretch/>
        </p:blipFill>
        <p:spPr bwMode="auto">
          <a:xfrm>
            <a:off x="8996852" y="86734"/>
            <a:ext cx="1546860" cy="1089660"/>
          </a:xfrm>
          <a:prstGeom prst="rect">
            <a:avLst/>
          </a:prstGeom>
          <a:noFill/>
          <a:ln>
            <a:noFill/>
          </a:ln>
          <a:extLst>
            <a:ext uri="{53640926-AAD7-44D8-BBD7-CCE9431645EC}">
              <a14:shadowObscured xmlns:a14="http://schemas.microsoft.com/office/drawing/2010/main"/>
            </a:ext>
          </a:extLst>
        </p:spPr>
      </p:pic>
      <p:pic>
        <p:nvPicPr>
          <p:cNvPr id="1026" name="Picture 20" descr="SIGx-01">
            <a:extLst>
              <a:ext uri="{FF2B5EF4-FFF2-40B4-BE49-F238E27FC236}">
                <a16:creationId xmlns:a16="http://schemas.microsoft.com/office/drawing/2014/main" id="{D0263A89-A4D3-436B-B1BB-12CE17500CE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5257" y="200024"/>
            <a:ext cx="10207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0703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EF9C000-0EBF-4959-B891-DC8F4AF07EEF}"/>
              </a:ext>
            </a:extLst>
          </p:cNvPr>
          <p:cNvSpPr>
            <a:spLocks noGrp="1"/>
          </p:cNvSpPr>
          <p:nvPr>
            <p:ph sz="half" idx="2"/>
          </p:nvPr>
        </p:nvSpPr>
        <p:spPr>
          <a:xfrm>
            <a:off x="574089" y="2334170"/>
            <a:ext cx="11416683" cy="4119896"/>
          </a:xfrm>
        </p:spPr>
        <p:txBody>
          <a:bodyPr>
            <a:noAutofit/>
          </a:bodyPr>
          <a:lstStyle/>
          <a:p>
            <a:pPr marL="0" indent="0" algn="ctr">
              <a:buNone/>
            </a:pPr>
            <a:endParaRPr lang="ro-RO" sz="2400" b="1" dirty="0">
              <a:solidFill>
                <a:srgbClr val="00B050"/>
              </a:solidFill>
              <a:effectLst>
                <a:outerShdw blurRad="38100" dist="38100" dir="2700000" algn="tl">
                  <a:srgbClr val="000000">
                    <a:alpha val="43137"/>
                  </a:srgbClr>
                </a:outerShdw>
              </a:effectLst>
            </a:endParaRPr>
          </a:p>
          <a:p>
            <a:pPr marL="0" indent="0" algn="ctr">
              <a:buNone/>
            </a:pPr>
            <a:r>
              <a:rPr lang="en-US" sz="2400" b="1" dirty="0">
                <a:solidFill>
                  <a:srgbClr val="00B050"/>
                </a:solidFill>
                <a:effectLst>
                  <a:outerShdw blurRad="38100" dist="38100" dir="2700000" algn="tl">
                    <a:srgbClr val="000000">
                      <a:alpha val="43137"/>
                    </a:srgbClr>
                  </a:outerShdw>
                </a:effectLst>
              </a:rPr>
              <a:t>PART</a:t>
            </a:r>
            <a:r>
              <a:rPr lang="ro-RO" sz="2400" b="1" dirty="0">
                <a:solidFill>
                  <a:srgbClr val="00B050"/>
                </a:solidFill>
                <a:effectLst>
                  <a:outerShdw blurRad="38100" dist="38100" dir="2700000" algn="tl">
                    <a:srgbClr val="000000">
                      <a:alpha val="43137"/>
                    </a:srgbClr>
                  </a:outerShdw>
                </a:effectLst>
              </a:rPr>
              <a:t>E</a:t>
            </a:r>
            <a:r>
              <a:rPr lang="en-US" sz="2400" b="1" dirty="0">
                <a:solidFill>
                  <a:srgbClr val="00B050"/>
                </a:solidFill>
                <a:effectLst>
                  <a:outerShdw blurRad="38100" dist="38100" dir="2700000" algn="tl">
                    <a:srgbClr val="000000">
                      <a:alpha val="43137"/>
                    </a:srgbClr>
                  </a:outerShdw>
                </a:effectLst>
              </a:rPr>
              <a:t>NERI</a:t>
            </a:r>
            <a:endParaRPr lang="ro-RO" sz="2400" b="1" dirty="0">
              <a:solidFill>
                <a:srgbClr val="00B050"/>
              </a:solidFill>
              <a:effectLst>
                <a:outerShdw blurRad="38100" dist="38100" dir="2700000" algn="tl">
                  <a:srgbClr val="000000">
                    <a:alpha val="43137"/>
                  </a:srgbClr>
                </a:outerShdw>
              </a:effectLst>
            </a:endParaRPr>
          </a:p>
          <a:p>
            <a:pPr marL="0" indent="0" algn="ctr">
              <a:buNone/>
            </a:pPr>
            <a:endParaRPr lang="en-US" sz="2400" b="1" dirty="0">
              <a:solidFill>
                <a:srgbClr val="00B050"/>
              </a:solidFill>
              <a:effectLst>
                <a:outerShdw blurRad="38100" dist="38100" dir="2700000" algn="tl">
                  <a:srgbClr val="000000">
                    <a:alpha val="43137"/>
                  </a:srgbClr>
                </a:outerShdw>
              </a:effectLst>
            </a:endParaRPr>
          </a:p>
          <a:p>
            <a:pPr marL="0" indent="0">
              <a:buNone/>
            </a:pPr>
            <a:r>
              <a:rPr lang="ro-RO" dirty="0"/>
              <a:t>Proiectul adună laolaltă experiența antreprenorială, de cercetare și educațională din instituții de învățământ superior, centre de cercetare și centre de asistență a afacerilor.</a:t>
            </a:r>
            <a:endParaRPr lang="en-US" dirty="0"/>
          </a:p>
          <a:p>
            <a:pPr marL="0" indent="0" algn="ctr">
              <a:buNone/>
            </a:pPr>
            <a:endParaRPr lang="en-US" sz="1800" dirty="0"/>
          </a:p>
        </p:txBody>
      </p:sp>
      <p:pic>
        <p:nvPicPr>
          <p:cNvPr id="7" name="Graphic 1">
            <a:extLst>
              <a:ext uri="{FF2B5EF4-FFF2-40B4-BE49-F238E27FC236}">
                <a16:creationId xmlns:a16="http://schemas.microsoft.com/office/drawing/2014/main" id="{32BF1C48-92A9-4A87-A655-12C13321F95C}"/>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56505" y="1512491"/>
            <a:ext cx="1882140" cy="580390"/>
          </a:xfrm>
          <a:prstGeom prst="rect">
            <a:avLst/>
          </a:prstGeom>
        </p:spPr>
      </p:pic>
      <p:pic>
        <p:nvPicPr>
          <p:cNvPr id="9" name="Picture 8" descr="H:\Tzvety_db_09_17\PRO EXTOUR\5 Dissemination\Logos\EU logos\blue and yellow EU logo.jpg">
            <a:extLst>
              <a:ext uri="{FF2B5EF4-FFF2-40B4-BE49-F238E27FC236}">
                <a16:creationId xmlns:a16="http://schemas.microsoft.com/office/drawing/2014/main" id="{0AB78B1F-CCEF-479F-873B-9CD11E6D1C2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23271" y="1263491"/>
            <a:ext cx="982980" cy="906780"/>
          </a:xfrm>
          <a:prstGeom prst="rect">
            <a:avLst/>
          </a:prstGeom>
          <a:noFill/>
          <a:ln>
            <a:noFill/>
          </a:ln>
        </p:spPr>
      </p:pic>
      <p:pic>
        <p:nvPicPr>
          <p:cNvPr id="10" name="Picture 9" descr="H:\Tzvety_db_09_17\PRO EXTOUR\5 Dissemination\Logos\Programme logo\colour Programme logo.jpg">
            <a:extLst>
              <a:ext uri="{FF2B5EF4-FFF2-40B4-BE49-F238E27FC236}">
                <a16:creationId xmlns:a16="http://schemas.microsoft.com/office/drawing/2014/main" id="{72491711-554E-49DE-95F4-E75C4062000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95072" y="1499076"/>
            <a:ext cx="1097280" cy="762000"/>
          </a:xfrm>
          <a:prstGeom prst="rect">
            <a:avLst/>
          </a:prstGeom>
          <a:noFill/>
          <a:ln>
            <a:noFill/>
          </a:ln>
        </p:spPr>
      </p:pic>
      <p:sp>
        <p:nvSpPr>
          <p:cNvPr id="12" name="Text Box 217">
            <a:extLst>
              <a:ext uri="{FF2B5EF4-FFF2-40B4-BE49-F238E27FC236}">
                <a16:creationId xmlns:a16="http://schemas.microsoft.com/office/drawing/2014/main" id="{030231C8-60E8-40A4-B6E3-6703FD20B3E8}"/>
              </a:ext>
            </a:extLst>
          </p:cNvPr>
          <p:cNvSpPr txBox="1">
            <a:spLocks noChangeArrowheads="1"/>
          </p:cNvSpPr>
          <p:nvPr/>
        </p:nvSpPr>
        <p:spPr bwMode="auto">
          <a:xfrm>
            <a:off x="4621271" y="236072"/>
            <a:ext cx="3322320" cy="11125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ro-RO" sz="1000" b="1" kern="0">
                <a:solidFill>
                  <a:srgbClr val="2E74B5"/>
                </a:solidFill>
                <a:effectLst/>
                <a:latin typeface="Minion Pro"/>
                <a:ea typeface="Calibri" panose="020F0502020204030204" pitchFamily="34" charset="0"/>
              </a:rPr>
              <a:t>MINISTERUL EDUCAŢIEI ŞI CERCETĂRII</a:t>
            </a:r>
            <a:endParaRPr lang="en-US" sz="900" b="1" kern="0">
              <a:effectLst/>
              <a:latin typeface="Times New Roman" panose="02020603050405020304" pitchFamily="18" charset="0"/>
              <a:ea typeface="Calibri" panose="020F0502020204030204" pitchFamily="34"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UNIVERSITATEA „OVIDIUS” DIN CONSTANŢA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Bd. Mamaia nr. 124, 900527 Constanța, România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Tel./Fax: +4 0241 606.407,  +4 0241 606.467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E-mail: </a:t>
            </a:r>
            <a:r>
              <a:rPr lang="en-US" sz="1000" b="1" u="sng">
                <a:solidFill>
                  <a:srgbClr val="2E74B5"/>
                </a:solidFill>
                <a:effectLst/>
                <a:latin typeface="Minion Pro"/>
                <a:ea typeface="Calibri" panose="020F0502020204030204" pitchFamily="34" charset="0"/>
                <a:cs typeface="Times New Roman" panose="02020603050405020304" pitchFamily="18" charset="0"/>
                <a:hlinkClick r:id="rId6"/>
              </a:rPr>
              <a:t>rectorat2@univ-ovidius.ro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Web page: </a:t>
            </a:r>
            <a:r>
              <a:rPr lang="en-US" sz="1000" b="1" u="sng">
                <a:solidFill>
                  <a:srgbClr val="2E74B5"/>
                </a:solidFill>
                <a:effectLst/>
                <a:latin typeface="Minion Pro"/>
                <a:ea typeface="Calibri" panose="020F0502020204030204" pitchFamily="34" charset="0"/>
                <a:cs typeface="Times New Roman" panose="02020603050405020304" pitchFamily="18" charset="0"/>
                <a:hlinkClick r:id="rId7"/>
              </a:rPr>
              <a:t>www.univ-ovidius.ro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800"/>
              </a:spcAft>
            </a:pPr>
            <a:r>
              <a:rPr lang="en-US" sz="1000">
                <a:solidFill>
                  <a:srgbClr val="2E74B5"/>
                </a:solidFill>
                <a:effectLst/>
                <a:latin typeface="Minion Pro"/>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ECDAF58D-A14D-45D5-946F-F7188FA78FD0}"/>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61649" y="146367"/>
            <a:ext cx="1043940" cy="1043940"/>
          </a:xfrm>
          <a:prstGeom prst="rect">
            <a:avLst/>
          </a:prstGeom>
          <a:noFill/>
          <a:ln>
            <a:noFill/>
          </a:ln>
        </p:spPr>
      </p:pic>
      <p:pic>
        <p:nvPicPr>
          <p:cNvPr id="14" name="Picture 13">
            <a:extLst>
              <a:ext uri="{FF2B5EF4-FFF2-40B4-BE49-F238E27FC236}">
                <a16:creationId xmlns:a16="http://schemas.microsoft.com/office/drawing/2014/main" id="{35084C78-480D-4EF9-A551-B7731E2D900B}"/>
              </a:ext>
            </a:extLst>
          </p:cNvPr>
          <p:cNvPicPr/>
          <p:nvPr/>
        </p:nvPicPr>
        <p:blipFill rotWithShape="1">
          <a:blip r:embed="rId9" cstate="print">
            <a:extLst>
              <a:ext uri="{28A0092B-C50C-407E-A947-70E740481C1C}">
                <a14:useLocalDpi xmlns:a14="http://schemas.microsoft.com/office/drawing/2010/main" val="0"/>
              </a:ext>
            </a:extLst>
          </a:blip>
          <a:srcRect l="8332" t="19583" r="7084" b="20833"/>
          <a:stretch/>
        </p:blipFill>
        <p:spPr bwMode="auto">
          <a:xfrm>
            <a:off x="8996852" y="86734"/>
            <a:ext cx="1546860" cy="1089660"/>
          </a:xfrm>
          <a:prstGeom prst="rect">
            <a:avLst/>
          </a:prstGeom>
          <a:noFill/>
          <a:ln>
            <a:noFill/>
          </a:ln>
          <a:extLst>
            <a:ext uri="{53640926-AAD7-44D8-BBD7-CCE9431645EC}">
              <a14:shadowObscured xmlns:a14="http://schemas.microsoft.com/office/drawing/2010/main"/>
            </a:ext>
          </a:extLst>
        </p:spPr>
      </p:pic>
      <p:pic>
        <p:nvPicPr>
          <p:cNvPr id="1026" name="Picture 20" descr="SIGx-01">
            <a:extLst>
              <a:ext uri="{FF2B5EF4-FFF2-40B4-BE49-F238E27FC236}">
                <a16:creationId xmlns:a16="http://schemas.microsoft.com/office/drawing/2014/main" id="{D0263A89-A4D3-436B-B1BB-12CE17500CE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5257" y="200024"/>
            <a:ext cx="10207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4341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EF9C000-0EBF-4959-B891-DC8F4AF07EEF}"/>
              </a:ext>
            </a:extLst>
          </p:cNvPr>
          <p:cNvSpPr>
            <a:spLocks noGrp="1"/>
          </p:cNvSpPr>
          <p:nvPr>
            <p:ph sz="half" idx="2"/>
          </p:nvPr>
        </p:nvSpPr>
        <p:spPr>
          <a:xfrm>
            <a:off x="574089" y="2334170"/>
            <a:ext cx="11416683" cy="4523830"/>
          </a:xfrm>
        </p:spPr>
        <p:txBody>
          <a:bodyPr>
            <a:noAutofit/>
          </a:bodyPr>
          <a:lstStyle/>
          <a:p>
            <a:pPr marL="0" indent="0" algn="ctr">
              <a:buNone/>
            </a:pPr>
            <a:endParaRPr lang="ro-RO" sz="2400" b="1" dirty="0"/>
          </a:p>
          <a:p>
            <a:pPr marL="0" indent="0" algn="ctr">
              <a:buNone/>
            </a:pPr>
            <a:r>
              <a:rPr lang="ro-RO" sz="2400" b="1" dirty="0">
                <a:solidFill>
                  <a:schemeClr val="accent6"/>
                </a:solidFill>
              </a:rPr>
              <a:t>Echipa AGREEN a Universității Ovidius din Constanța</a:t>
            </a:r>
          </a:p>
          <a:p>
            <a:pPr marL="0" indent="0" algn="ctr">
              <a:buNone/>
            </a:pPr>
            <a:endParaRPr lang="en-US" sz="2400" dirty="0"/>
          </a:p>
          <a:p>
            <a:pPr marL="0" indent="0">
              <a:buNone/>
            </a:pPr>
            <a:r>
              <a:rPr lang="ro-RO" sz="2300" dirty="0"/>
              <a:t>Conf. Dr. ing. Panaitescu Liliana, Facultatea de Științe ale Naturii și Științe Agricole</a:t>
            </a:r>
            <a:endParaRPr lang="en-US" sz="2300" dirty="0"/>
          </a:p>
          <a:p>
            <a:pPr marL="0" indent="0">
              <a:buNone/>
            </a:pPr>
            <a:r>
              <a:rPr lang="ro-RO" sz="2300" dirty="0"/>
              <a:t>Conf. Dr. ing. Moise Irina, Facultatea de Științe ale Naturii și Științe Agricole</a:t>
            </a:r>
            <a:endParaRPr lang="en-US" sz="2300" dirty="0"/>
          </a:p>
          <a:p>
            <a:pPr marL="0" indent="0">
              <a:buNone/>
            </a:pPr>
            <a:r>
              <a:rPr lang="ro-RO" sz="2300" dirty="0"/>
              <a:t>Prof. dr. ing. Valentina Pomazan, Facultatea de Inginerie Mecanica Industrială si Maritimă</a:t>
            </a:r>
          </a:p>
          <a:p>
            <a:pPr marL="0" indent="0">
              <a:buNone/>
            </a:pPr>
            <a:r>
              <a:rPr lang="ro-RO" sz="2300" dirty="0"/>
              <a:t>Conf. Dr. ing. Zoia Prefac, Facultatea de Științe ale Naturii și Științe Agricole</a:t>
            </a:r>
            <a:endParaRPr lang="en-US" sz="2300" dirty="0"/>
          </a:p>
          <a:p>
            <a:pPr marL="0" indent="0">
              <a:buNone/>
            </a:pPr>
            <a:r>
              <a:rPr lang="ro-RO" sz="2300" dirty="0"/>
              <a:t>Ing. Măgârdicean Romeo, expert consultant</a:t>
            </a:r>
            <a:endParaRPr lang="en-US" sz="2300" dirty="0"/>
          </a:p>
          <a:p>
            <a:pPr marL="0" indent="0">
              <a:buNone/>
            </a:pPr>
            <a:r>
              <a:rPr lang="ro-RO" sz="2300" dirty="0"/>
              <a:t>Experți  IT și branding - Irina Lucaci, Simona Pricop, </a:t>
            </a:r>
            <a:endParaRPr lang="en-US" sz="2300" dirty="0"/>
          </a:p>
          <a:p>
            <a:pPr marL="0" indent="0">
              <a:buNone/>
            </a:pPr>
            <a:r>
              <a:rPr lang="ro-RO" sz="2300" dirty="0"/>
              <a:t>Ec. Iorgu Anca – expert financiar</a:t>
            </a:r>
            <a:endParaRPr lang="en-US" sz="2300" dirty="0"/>
          </a:p>
          <a:p>
            <a:pPr marL="285750" indent="-285750" algn="ctr">
              <a:spcAft>
                <a:spcPts val="600"/>
              </a:spcAft>
              <a:buFont typeface="Wingdings" panose="05000000000000000000" pitchFamily="2" charset="2"/>
              <a:buChar char="Ø"/>
            </a:pPr>
            <a:endParaRPr lang="en-US" sz="1700" b="1" dirty="0"/>
          </a:p>
        </p:txBody>
      </p:sp>
      <p:pic>
        <p:nvPicPr>
          <p:cNvPr id="7" name="Graphic 1">
            <a:extLst>
              <a:ext uri="{FF2B5EF4-FFF2-40B4-BE49-F238E27FC236}">
                <a16:creationId xmlns:a16="http://schemas.microsoft.com/office/drawing/2014/main" id="{32BF1C48-92A9-4A87-A655-12C13321F95C}"/>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56505" y="1512491"/>
            <a:ext cx="1882140" cy="580390"/>
          </a:xfrm>
          <a:prstGeom prst="rect">
            <a:avLst/>
          </a:prstGeom>
        </p:spPr>
      </p:pic>
      <p:pic>
        <p:nvPicPr>
          <p:cNvPr id="9" name="Picture 8" descr="H:\Tzvety_db_09_17\PRO EXTOUR\5 Dissemination\Logos\EU logos\blue and yellow EU logo.jpg">
            <a:extLst>
              <a:ext uri="{FF2B5EF4-FFF2-40B4-BE49-F238E27FC236}">
                <a16:creationId xmlns:a16="http://schemas.microsoft.com/office/drawing/2014/main" id="{0AB78B1F-CCEF-479F-873B-9CD11E6D1C2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23271" y="1263491"/>
            <a:ext cx="982980" cy="906780"/>
          </a:xfrm>
          <a:prstGeom prst="rect">
            <a:avLst/>
          </a:prstGeom>
          <a:noFill/>
          <a:ln>
            <a:noFill/>
          </a:ln>
        </p:spPr>
      </p:pic>
      <p:pic>
        <p:nvPicPr>
          <p:cNvPr id="10" name="Picture 9" descr="H:\Tzvety_db_09_17\PRO EXTOUR\5 Dissemination\Logos\Programme logo\colour Programme logo.jpg">
            <a:extLst>
              <a:ext uri="{FF2B5EF4-FFF2-40B4-BE49-F238E27FC236}">
                <a16:creationId xmlns:a16="http://schemas.microsoft.com/office/drawing/2014/main" id="{72491711-554E-49DE-95F4-E75C4062000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95072" y="1499076"/>
            <a:ext cx="1097280" cy="762000"/>
          </a:xfrm>
          <a:prstGeom prst="rect">
            <a:avLst/>
          </a:prstGeom>
          <a:noFill/>
          <a:ln>
            <a:noFill/>
          </a:ln>
        </p:spPr>
      </p:pic>
      <p:sp>
        <p:nvSpPr>
          <p:cNvPr id="12" name="Text Box 217">
            <a:extLst>
              <a:ext uri="{FF2B5EF4-FFF2-40B4-BE49-F238E27FC236}">
                <a16:creationId xmlns:a16="http://schemas.microsoft.com/office/drawing/2014/main" id="{030231C8-60E8-40A4-B6E3-6703FD20B3E8}"/>
              </a:ext>
            </a:extLst>
          </p:cNvPr>
          <p:cNvSpPr txBox="1">
            <a:spLocks noChangeArrowheads="1"/>
          </p:cNvSpPr>
          <p:nvPr/>
        </p:nvSpPr>
        <p:spPr bwMode="auto">
          <a:xfrm>
            <a:off x="4621271" y="236072"/>
            <a:ext cx="3322320" cy="11125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ro-RO" sz="1000" b="1" kern="0">
                <a:solidFill>
                  <a:srgbClr val="2E74B5"/>
                </a:solidFill>
                <a:effectLst/>
                <a:latin typeface="Minion Pro"/>
                <a:ea typeface="Calibri" panose="020F0502020204030204" pitchFamily="34" charset="0"/>
              </a:rPr>
              <a:t>MINISTERUL EDUCAŢIEI ŞI CERCETĂRII</a:t>
            </a:r>
            <a:endParaRPr lang="en-US" sz="900" b="1" kern="0">
              <a:effectLst/>
              <a:latin typeface="Times New Roman" panose="02020603050405020304" pitchFamily="18" charset="0"/>
              <a:ea typeface="Calibri" panose="020F0502020204030204" pitchFamily="34"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UNIVERSITATEA „OVIDIUS” DIN CONSTANŢA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Bd. Mamaia nr. 124, 900527 Constanța, România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Tel./Fax: +4 0241 606.407,  +4 0241 606.467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E-mail: </a:t>
            </a:r>
            <a:r>
              <a:rPr lang="en-US" sz="1000" b="1" u="sng">
                <a:solidFill>
                  <a:srgbClr val="2E74B5"/>
                </a:solidFill>
                <a:effectLst/>
                <a:latin typeface="Minion Pro"/>
                <a:ea typeface="Calibri" panose="020F0502020204030204" pitchFamily="34" charset="0"/>
                <a:cs typeface="Times New Roman" panose="02020603050405020304" pitchFamily="18" charset="0"/>
                <a:hlinkClick r:id="rId6"/>
              </a:rPr>
              <a:t>rectorat2@univ-ovidius.ro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Web page: </a:t>
            </a:r>
            <a:r>
              <a:rPr lang="en-US" sz="1000" b="1" u="sng">
                <a:solidFill>
                  <a:srgbClr val="2E74B5"/>
                </a:solidFill>
                <a:effectLst/>
                <a:latin typeface="Minion Pro"/>
                <a:ea typeface="Calibri" panose="020F0502020204030204" pitchFamily="34" charset="0"/>
                <a:cs typeface="Times New Roman" panose="02020603050405020304" pitchFamily="18" charset="0"/>
                <a:hlinkClick r:id="rId7"/>
              </a:rPr>
              <a:t>www.univ-ovidius.ro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800"/>
              </a:spcAft>
            </a:pPr>
            <a:r>
              <a:rPr lang="en-US" sz="1000">
                <a:solidFill>
                  <a:srgbClr val="2E74B5"/>
                </a:solidFill>
                <a:effectLst/>
                <a:latin typeface="Minion Pro"/>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ECDAF58D-A14D-45D5-946F-F7188FA78FD0}"/>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61649" y="146367"/>
            <a:ext cx="1043940" cy="1043940"/>
          </a:xfrm>
          <a:prstGeom prst="rect">
            <a:avLst/>
          </a:prstGeom>
          <a:noFill/>
          <a:ln>
            <a:noFill/>
          </a:ln>
        </p:spPr>
      </p:pic>
      <p:pic>
        <p:nvPicPr>
          <p:cNvPr id="14" name="Picture 13">
            <a:extLst>
              <a:ext uri="{FF2B5EF4-FFF2-40B4-BE49-F238E27FC236}">
                <a16:creationId xmlns:a16="http://schemas.microsoft.com/office/drawing/2014/main" id="{35084C78-480D-4EF9-A551-B7731E2D900B}"/>
              </a:ext>
            </a:extLst>
          </p:cNvPr>
          <p:cNvPicPr/>
          <p:nvPr/>
        </p:nvPicPr>
        <p:blipFill rotWithShape="1">
          <a:blip r:embed="rId9" cstate="print">
            <a:extLst>
              <a:ext uri="{28A0092B-C50C-407E-A947-70E740481C1C}">
                <a14:useLocalDpi xmlns:a14="http://schemas.microsoft.com/office/drawing/2010/main" val="0"/>
              </a:ext>
            </a:extLst>
          </a:blip>
          <a:srcRect l="8332" t="19583" r="7084" b="20833"/>
          <a:stretch/>
        </p:blipFill>
        <p:spPr bwMode="auto">
          <a:xfrm>
            <a:off x="8996852" y="86734"/>
            <a:ext cx="1546860" cy="1089660"/>
          </a:xfrm>
          <a:prstGeom prst="rect">
            <a:avLst/>
          </a:prstGeom>
          <a:noFill/>
          <a:ln>
            <a:noFill/>
          </a:ln>
          <a:extLst>
            <a:ext uri="{53640926-AAD7-44D8-BBD7-CCE9431645EC}">
              <a14:shadowObscured xmlns:a14="http://schemas.microsoft.com/office/drawing/2010/main"/>
            </a:ext>
          </a:extLst>
        </p:spPr>
      </p:pic>
      <p:pic>
        <p:nvPicPr>
          <p:cNvPr id="1026" name="Picture 20" descr="SIGx-01">
            <a:extLst>
              <a:ext uri="{FF2B5EF4-FFF2-40B4-BE49-F238E27FC236}">
                <a16:creationId xmlns:a16="http://schemas.microsoft.com/office/drawing/2014/main" id="{D0263A89-A4D3-436B-B1BB-12CE17500CE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5257" y="200024"/>
            <a:ext cx="10207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9994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EF9C000-0EBF-4959-B891-DC8F4AF07EEF}"/>
              </a:ext>
            </a:extLst>
          </p:cNvPr>
          <p:cNvSpPr>
            <a:spLocks noGrp="1"/>
          </p:cNvSpPr>
          <p:nvPr>
            <p:ph sz="half" idx="2"/>
          </p:nvPr>
        </p:nvSpPr>
        <p:spPr>
          <a:xfrm>
            <a:off x="150921" y="2505075"/>
            <a:ext cx="2352582" cy="3860214"/>
          </a:xfrm>
        </p:spPr>
        <p:txBody>
          <a:bodyPr>
            <a:normAutofit fontScale="55000" lnSpcReduction="20000"/>
          </a:bodyPr>
          <a:lstStyle/>
          <a:p>
            <a:pPr marL="0" indent="0" algn="ctr">
              <a:buNone/>
            </a:pPr>
            <a:endParaRPr lang="ro-RO" dirty="0">
              <a:solidFill>
                <a:srgbClr val="00B050"/>
              </a:solidFill>
              <a:effectLst>
                <a:outerShdw blurRad="38100" dist="38100" dir="2700000" algn="tl">
                  <a:srgbClr val="000000">
                    <a:alpha val="43137"/>
                  </a:srgbClr>
                </a:outerShdw>
              </a:effectLst>
              <a:latin typeface="Trebuchet MS" panose="020B0603020202020204" pitchFamily="34" charset="0"/>
            </a:endParaRPr>
          </a:p>
          <a:p>
            <a:pPr marL="0" indent="0" algn="ctr">
              <a:buNone/>
            </a:pPr>
            <a:endParaRPr lang="ro-RO" dirty="0">
              <a:solidFill>
                <a:srgbClr val="00B050"/>
              </a:solidFill>
              <a:effectLst>
                <a:outerShdw blurRad="38100" dist="38100" dir="2700000" algn="tl">
                  <a:srgbClr val="000000">
                    <a:alpha val="43137"/>
                  </a:srgbClr>
                </a:outerShdw>
              </a:effectLst>
              <a:latin typeface="Trebuchet MS" panose="020B0603020202020204" pitchFamily="34" charset="0"/>
            </a:endParaRPr>
          </a:p>
          <a:p>
            <a:pPr marL="0" indent="0" algn="ctr">
              <a:buNone/>
            </a:pPr>
            <a:endParaRPr lang="ro-RO" dirty="0">
              <a:solidFill>
                <a:srgbClr val="00B050"/>
              </a:solidFill>
              <a:effectLst>
                <a:outerShdw blurRad="38100" dist="38100" dir="2700000" algn="tl">
                  <a:srgbClr val="000000">
                    <a:alpha val="43137"/>
                  </a:srgbClr>
                </a:outerShdw>
              </a:effectLst>
              <a:latin typeface="Trebuchet MS" panose="020B0603020202020204" pitchFamily="34" charset="0"/>
            </a:endParaRPr>
          </a:p>
          <a:p>
            <a:pPr marL="0" indent="0" algn="ctr">
              <a:buNone/>
            </a:pPr>
            <a:endParaRPr lang="ro-RO" dirty="0">
              <a:solidFill>
                <a:srgbClr val="00B050"/>
              </a:solidFill>
              <a:effectLst>
                <a:outerShdw blurRad="38100" dist="38100" dir="2700000" algn="tl">
                  <a:srgbClr val="000000">
                    <a:alpha val="43137"/>
                  </a:srgbClr>
                </a:outerShdw>
              </a:effectLst>
              <a:latin typeface="Trebuchet MS" panose="020B0603020202020204" pitchFamily="34" charset="0"/>
            </a:endParaRPr>
          </a:p>
          <a:p>
            <a:pPr marL="0" indent="0" algn="ctr">
              <a:buNone/>
            </a:pPr>
            <a:r>
              <a:rPr lang="en-US" dirty="0">
                <a:solidFill>
                  <a:srgbClr val="00B050"/>
                </a:solidFill>
                <a:effectLst>
                  <a:outerShdw blurRad="38100" dist="38100" dir="2700000" algn="tl">
                    <a:srgbClr val="000000">
                      <a:alpha val="43137"/>
                    </a:srgbClr>
                  </a:outerShdw>
                </a:effectLst>
                <a:latin typeface="Trebuchet MS" panose="020B0603020202020204" pitchFamily="34" charset="0"/>
              </a:rPr>
              <a:t>AGREEN</a:t>
            </a:r>
          </a:p>
          <a:p>
            <a:pPr marL="0" indent="0" algn="ctr">
              <a:buNone/>
            </a:pPr>
            <a:r>
              <a:rPr lang="en-US" dirty="0">
                <a:solidFill>
                  <a:srgbClr val="00B050"/>
                </a:solidFill>
                <a:effectLst>
                  <a:outerShdw blurRad="38100" dist="38100" dir="2700000" algn="tl">
                    <a:srgbClr val="000000">
                      <a:alpha val="43137"/>
                    </a:srgbClr>
                  </a:outerShdw>
                </a:effectLst>
                <a:latin typeface="Trebuchet MS" panose="020B0603020202020204" pitchFamily="34" charset="0"/>
              </a:rPr>
              <a:t>Cross-Border Alliance for Climate-Smart and Green Agriculture in the Black Sea Basin</a:t>
            </a:r>
          </a:p>
          <a:p>
            <a:pPr algn="ctr"/>
            <a:endParaRPr lang="en-US" dirty="0">
              <a:latin typeface="Trebuchet MS" panose="020B0603020202020204" pitchFamily="34" charset="0"/>
            </a:endParaRPr>
          </a:p>
          <a:p>
            <a:pPr marL="0" indent="0" algn="ctr">
              <a:buNone/>
            </a:pPr>
            <a:r>
              <a:rPr lang="en-US" sz="2000" i="1" dirty="0">
                <a:latin typeface="Trebuchet MS" panose="020B0603020202020204" pitchFamily="34" charset="0"/>
              </a:rPr>
              <a:t>Grant Contract BSB1135</a:t>
            </a:r>
            <a:endParaRPr lang="bg-BG" sz="2000" i="1" dirty="0">
              <a:latin typeface="Trebuchet MS" panose="020B0603020202020204" pitchFamily="34" charset="0"/>
            </a:endParaRPr>
          </a:p>
        </p:txBody>
      </p:sp>
      <p:sp>
        <p:nvSpPr>
          <p:cNvPr id="6" name="Content Placeholder 5">
            <a:extLst>
              <a:ext uri="{FF2B5EF4-FFF2-40B4-BE49-F238E27FC236}">
                <a16:creationId xmlns:a16="http://schemas.microsoft.com/office/drawing/2014/main" id="{6F616EA3-7482-4D2E-838B-E2AD2CA124A2}"/>
              </a:ext>
            </a:extLst>
          </p:cNvPr>
          <p:cNvSpPr>
            <a:spLocks noGrp="1"/>
          </p:cNvSpPr>
          <p:nvPr>
            <p:ph sz="quarter" idx="4"/>
          </p:nvPr>
        </p:nvSpPr>
        <p:spPr>
          <a:xfrm>
            <a:off x="2858610" y="2505074"/>
            <a:ext cx="9055223" cy="4152901"/>
          </a:xfrm>
        </p:spPr>
        <p:txBody>
          <a:bodyPr>
            <a:normAutofit fontScale="55000" lnSpcReduction="20000"/>
          </a:bodyPr>
          <a:lstStyle/>
          <a:p>
            <a:pPr marL="0" indent="0">
              <a:buNone/>
            </a:pPr>
            <a:r>
              <a:rPr lang="ro-RO" b="1" dirty="0"/>
              <a:t>Proiectul se adresează</a:t>
            </a:r>
            <a:r>
              <a:rPr lang="ro-RO" dirty="0"/>
              <a:t> fermierilor, mai ales tinerilor fermieri, profesioniștilor si antreprenorilor în agricultură, organizații neguvernamentale, centre de educație și cercetare, factorii decidenți la nivel local, regional și chiar național.</a:t>
            </a:r>
            <a:endParaRPr lang="en-US" dirty="0"/>
          </a:p>
          <a:p>
            <a:pPr marL="0" indent="0">
              <a:buNone/>
            </a:pPr>
            <a:r>
              <a:rPr lang="ro-RO" dirty="0"/>
              <a:t>Universitatea Ovidius din Constanța invită pe cei interesați să contribuie la colectarea de date, care să ajute Consorțiul să înțeleagă nivelul de interes, disponibilitatea, factorii stimulanți pentru decizii de investiții și angrenare în ACI, la nivelul celor care fac parte din publicul țintă.</a:t>
            </a:r>
            <a:endParaRPr lang="en-US" dirty="0"/>
          </a:p>
          <a:p>
            <a:pPr marL="0" indent="0">
              <a:buNone/>
            </a:pPr>
            <a:r>
              <a:rPr lang="ro-RO" dirty="0"/>
              <a:t>Proiectul de află în faza I de implementare, când echipa Universității Ovidius vă propune sa accesați un </a:t>
            </a:r>
            <a:r>
              <a:rPr lang="ro-RO" u="sng" dirty="0">
                <a:hlinkClick r:id="rId2"/>
              </a:rPr>
              <a:t>foarte scurt chestionar</a:t>
            </a:r>
            <a:r>
              <a:rPr lang="ro-RO" dirty="0"/>
              <a:t>, în care să ne oferiți opinia Dumneavoastră asupra Agriculturii inteligente și verde, adaptată climatului.</a:t>
            </a:r>
            <a:endParaRPr lang="en-US" dirty="0"/>
          </a:p>
          <a:p>
            <a:pPr marL="0" indent="0">
              <a:buNone/>
            </a:pPr>
            <a:r>
              <a:rPr lang="ro-RO" i="1" dirty="0"/>
              <a:t>(Linkul în care puteți accesa chestionar este: </a:t>
            </a:r>
            <a:r>
              <a:rPr lang="ro-RO" i="1" u="sng" dirty="0">
                <a:hlinkClick r:id="rId2"/>
              </a:rPr>
              <a:t>https://docs.google.com/forms/d/e/1FAIpQLSfwjbAMdnNL-NAAB2GiLeQf742xUMad5tQWCpj5a4fyOe-UTw/viewform</a:t>
            </a:r>
            <a:r>
              <a:rPr lang="ro-RO" i="1" dirty="0"/>
              <a:t>)</a:t>
            </a:r>
            <a:endParaRPr lang="en-US" dirty="0"/>
          </a:p>
          <a:p>
            <a:pPr marL="0" indent="0">
              <a:buNone/>
            </a:pPr>
            <a:r>
              <a:rPr lang="ro-RO" dirty="0"/>
              <a:t>Echipa Universității Ovidius vă stă la dispoziție pentru informații suplimentare și a primi opiniile și expresia interesului pentru una dintre activitătile sau rezultatele proiectului la </a:t>
            </a:r>
            <a:endParaRPr lang="en-US" dirty="0"/>
          </a:p>
          <a:p>
            <a:pPr marL="0" indent="0">
              <a:buNone/>
            </a:pPr>
            <a:r>
              <a:rPr lang="ro-RO" b="1" dirty="0"/>
              <a:t>Adresa:</a:t>
            </a:r>
            <a:endParaRPr lang="en-US" dirty="0"/>
          </a:p>
          <a:p>
            <a:pPr marL="0" indent="0">
              <a:buNone/>
            </a:pPr>
            <a:r>
              <a:rPr lang="ro-RO" dirty="0"/>
              <a:t>Panaitescu Liliana, Universitatea Ovidius din Constanța,</a:t>
            </a:r>
            <a:endParaRPr lang="en-US" dirty="0"/>
          </a:p>
          <a:p>
            <a:pPr marL="0" indent="0">
              <a:buNone/>
            </a:pPr>
            <a:r>
              <a:rPr lang="ro-RO" dirty="0"/>
              <a:t>Bd. Mamaia 124, 900527</a:t>
            </a:r>
            <a:endParaRPr lang="en-US" dirty="0"/>
          </a:p>
          <a:p>
            <a:pPr marL="0" indent="0">
              <a:buNone/>
            </a:pPr>
            <a:r>
              <a:rPr lang="ro-RO" dirty="0"/>
              <a:t>Constanța</a:t>
            </a:r>
            <a:endParaRPr lang="en-US" dirty="0"/>
          </a:p>
          <a:p>
            <a:pPr marL="0" indent="0">
              <a:buNone/>
            </a:pPr>
            <a:r>
              <a:rPr lang="ro-RO" b="1" dirty="0"/>
              <a:t>Email:</a:t>
            </a:r>
            <a:r>
              <a:rPr lang="ro-RO" dirty="0"/>
              <a:t> </a:t>
            </a:r>
            <a:r>
              <a:rPr lang="ro-RO" u="sng" dirty="0">
                <a:hlinkClick r:id="rId3"/>
              </a:rPr>
              <a:t>proiectagreen@gmail.com</a:t>
            </a:r>
            <a:endParaRPr lang="en-US" dirty="0"/>
          </a:p>
          <a:p>
            <a:pPr marL="0" indent="0">
              <a:buNone/>
            </a:pPr>
            <a:endParaRPr lang="en-US" sz="2400" dirty="0"/>
          </a:p>
          <a:p>
            <a:pPr marL="0" indent="0">
              <a:buNone/>
            </a:pPr>
            <a:endParaRPr lang="en-US" i="1" dirty="0">
              <a:latin typeface="Trebuchet MS" panose="020B0603020202020204" pitchFamily="34" charset="0"/>
            </a:endParaRPr>
          </a:p>
          <a:p>
            <a:pPr marL="0" indent="0">
              <a:buNone/>
            </a:pPr>
            <a:endParaRPr lang="en-US" i="1" dirty="0">
              <a:latin typeface="Trebuchet MS" panose="020B0603020202020204" pitchFamily="34" charset="0"/>
            </a:endParaRPr>
          </a:p>
        </p:txBody>
      </p:sp>
      <p:pic>
        <p:nvPicPr>
          <p:cNvPr id="7" name="Graphic 1">
            <a:extLst>
              <a:ext uri="{FF2B5EF4-FFF2-40B4-BE49-F238E27FC236}">
                <a16:creationId xmlns:a16="http://schemas.microsoft.com/office/drawing/2014/main" id="{32BF1C48-92A9-4A87-A655-12C13321F95C}"/>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6505" y="1512491"/>
            <a:ext cx="1882140" cy="580390"/>
          </a:xfrm>
          <a:prstGeom prst="rect">
            <a:avLst/>
          </a:prstGeom>
        </p:spPr>
      </p:pic>
      <p:pic>
        <p:nvPicPr>
          <p:cNvPr id="9" name="Picture 8" descr="H:\Tzvety_db_09_17\PRO EXTOUR\5 Dissemination\Logos\EU logos\blue and yellow EU logo.jpg">
            <a:extLst>
              <a:ext uri="{FF2B5EF4-FFF2-40B4-BE49-F238E27FC236}">
                <a16:creationId xmlns:a16="http://schemas.microsoft.com/office/drawing/2014/main" id="{0AB78B1F-CCEF-479F-873B-9CD11E6D1C2B}"/>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723271" y="1263491"/>
            <a:ext cx="982980" cy="906780"/>
          </a:xfrm>
          <a:prstGeom prst="rect">
            <a:avLst/>
          </a:prstGeom>
          <a:noFill/>
          <a:ln>
            <a:noFill/>
          </a:ln>
        </p:spPr>
      </p:pic>
      <p:pic>
        <p:nvPicPr>
          <p:cNvPr id="10" name="Picture 9" descr="H:\Tzvety_db_09_17\PRO EXTOUR\5 Dissemination\Logos\Programme logo\colour Programme logo.jpg">
            <a:extLst>
              <a:ext uri="{FF2B5EF4-FFF2-40B4-BE49-F238E27FC236}">
                <a16:creationId xmlns:a16="http://schemas.microsoft.com/office/drawing/2014/main" id="{72491711-554E-49DE-95F4-E75C40620004}"/>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95072" y="1499076"/>
            <a:ext cx="1097280" cy="762000"/>
          </a:xfrm>
          <a:prstGeom prst="rect">
            <a:avLst/>
          </a:prstGeom>
          <a:noFill/>
          <a:ln>
            <a:noFill/>
          </a:ln>
        </p:spPr>
      </p:pic>
      <p:sp>
        <p:nvSpPr>
          <p:cNvPr id="12" name="Text Box 217">
            <a:extLst>
              <a:ext uri="{FF2B5EF4-FFF2-40B4-BE49-F238E27FC236}">
                <a16:creationId xmlns:a16="http://schemas.microsoft.com/office/drawing/2014/main" id="{030231C8-60E8-40A4-B6E3-6703FD20B3E8}"/>
              </a:ext>
            </a:extLst>
          </p:cNvPr>
          <p:cNvSpPr txBox="1">
            <a:spLocks noChangeArrowheads="1"/>
          </p:cNvSpPr>
          <p:nvPr/>
        </p:nvSpPr>
        <p:spPr bwMode="auto">
          <a:xfrm>
            <a:off x="4621271" y="236072"/>
            <a:ext cx="3322320" cy="11125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ro-RO" sz="1000" b="1" kern="0">
                <a:solidFill>
                  <a:srgbClr val="2E74B5"/>
                </a:solidFill>
                <a:effectLst/>
                <a:latin typeface="Minion Pro"/>
                <a:ea typeface="Calibri" panose="020F0502020204030204" pitchFamily="34" charset="0"/>
              </a:rPr>
              <a:t>MINISTERUL EDUCAŢIEI ŞI CERCETĂRII</a:t>
            </a:r>
            <a:endParaRPr lang="en-US" sz="900" b="1" kern="0">
              <a:effectLst/>
              <a:latin typeface="Times New Roman" panose="02020603050405020304" pitchFamily="18" charset="0"/>
              <a:ea typeface="Calibri" panose="020F0502020204030204" pitchFamily="34"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UNIVERSITATEA „OVIDIUS” DIN CONSTANŢA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Bd. Mamaia nr. 124, 900527 Constanța, România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Tel./Fax: +4 0241 606.407,  +4 0241 606.467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E-mail: </a:t>
            </a:r>
            <a:r>
              <a:rPr lang="en-US" sz="1000" b="1" u="sng">
                <a:solidFill>
                  <a:srgbClr val="2E74B5"/>
                </a:solidFill>
                <a:effectLst/>
                <a:latin typeface="Minion Pro"/>
                <a:ea typeface="Calibri" panose="020F0502020204030204" pitchFamily="34" charset="0"/>
                <a:cs typeface="Times New Roman" panose="02020603050405020304" pitchFamily="18" charset="0"/>
                <a:hlinkClick r:id="rId8"/>
              </a:rPr>
              <a:t>rectorat2@univ-ovidius.ro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Web page: </a:t>
            </a:r>
            <a:r>
              <a:rPr lang="en-US" sz="1000" b="1" u="sng">
                <a:solidFill>
                  <a:srgbClr val="2E74B5"/>
                </a:solidFill>
                <a:effectLst/>
                <a:latin typeface="Minion Pro"/>
                <a:ea typeface="Calibri" panose="020F0502020204030204" pitchFamily="34" charset="0"/>
                <a:cs typeface="Times New Roman" panose="02020603050405020304" pitchFamily="18" charset="0"/>
                <a:hlinkClick r:id="rId9"/>
              </a:rPr>
              <a:t>www.univ-ovidius.ro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800"/>
              </a:spcAft>
            </a:pPr>
            <a:r>
              <a:rPr lang="en-US" sz="1000">
                <a:solidFill>
                  <a:srgbClr val="2E74B5"/>
                </a:solidFill>
                <a:effectLst/>
                <a:latin typeface="Minion Pro"/>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ECDAF58D-A14D-45D5-946F-F7188FA78FD0}"/>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61649" y="146367"/>
            <a:ext cx="1043940" cy="1043940"/>
          </a:xfrm>
          <a:prstGeom prst="rect">
            <a:avLst/>
          </a:prstGeom>
          <a:noFill/>
          <a:ln>
            <a:noFill/>
          </a:ln>
        </p:spPr>
      </p:pic>
      <p:pic>
        <p:nvPicPr>
          <p:cNvPr id="14" name="Picture 13">
            <a:extLst>
              <a:ext uri="{FF2B5EF4-FFF2-40B4-BE49-F238E27FC236}">
                <a16:creationId xmlns:a16="http://schemas.microsoft.com/office/drawing/2014/main" id="{35084C78-480D-4EF9-A551-B7731E2D900B}"/>
              </a:ext>
            </a:extLst>
          </p:cNvPr>
          <p:cNvPicPr/>
          <p:nvPr/>
        </p:nvPicPr>
        <p:blipFill rotWithShape="1">
          <a:blip r:embed="rId11" cstate="print">
            <a:extLst>
              <a:ext uri="{28A0092B-C50C-407E-A947-70E740481C1C}">
                <a14:useLocalDpi xmlns:a14="http://schemas.microsoft.com/office/drawing/2010/main" val="0"/>
              </a:ext>
            </a:extLst>
          </a:blip>
          <a:srcRect l="8332" t="19583" r="7084" b="20833"/>
          <a:stretch/>
        </p:blipFill>
        <p:spPr bwMode="auto">
          <a:xfrm>
            <a:off x="8996852" y="86734"/>
            <a:ext cx="1546860" cy="1089660"/>
          </a:xfrm>
          <a:prstGeom prst="rect">
            <a:avLst/>
          </a:prstGeom>
          <a:noFill/>
          <a:ln>
            <a:noFill/>
          </a:ln>
          <a:extLst>
            <a:ext uri="{53640926-AAD7-44D8-BBD7-CCE9431645EC}">
              <a14:shadowObscured xmlns:a14="http://schemas.microsoft.com/office/drawing/2010/main"/>
            </a:ext>
          </a:extLst>
        </p:spPr>
      </p:pic>
      <p:pic>
        <p:nvPicPr>
          <p:cNvPr id="1026" name="Picture 20" descr="SIGx-01">
            <a:extLst>
              <a:ext uri="{FF2B5EF4-FFF2-40B4-BE49-F238E27FC236}">
                <a16:creationId xmlns:a16="http://schemas.microsoft.com/office/drawing/2014/main" id="{D0263A89-A4D3-436B-B1BB-12CE17500CE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665257" y="200024"/>
            <a:ext cx="10207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4724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EF9C000-0EBF-4959-B891-DC8F4AF07EEF}"/>
              </a:ext>
            </a:extLst>
          </p:cNvPr>
          <p:cNvSpPr>
            <a:spLocks noGrp="1"/>
          </p:cNvSpPr>
          <p:nvPr>
            <p:ph sz="half" idx="2"/>
          </p:nvPr>
        </p:nvSpPr>
        <p:spPr>
          <a:xfrm>
            <a:off x="150920" y="2505075"/>
            <a:ext cx="5741633" cy="3860214"/>
          </a:xfrm>
        </p:spPr>
        <p:txBody>
          <a:bodyPr>
            <a:normAutofit/>
          </a:bodyPr>
          <a:lstStyle/>
          <a:p>
            <a:pPr marL="0" indent="0" algn="ctr">
              <a:buNone/>
            </a:pPr>
            <a:endParaRPr lang="ro-RO" dirty="0">
              <a:solidFill>
                <a:srgbClr val="00B050"/>
              </a:solidFill>
              <a:effectLst>
                <a:outerShdw blurRad="38100" dist="38100" dir="2700000" algn="tl">
                  <a:srgbClr val="000000">
                    <a:alpha val="43137"/>
                  </a:srgbClr>
                </a:outerShdw>
              </a:effectLst>
              <a:latin typeface="Trebuchet MS" panose="020B0603020202020204" pitchFamily="34" charset="0"/>
            </a:endParaRPr>
          </a:p>
          <a:p>
            <a:pPr marL="0" indent="0" algn="ctr">
              <a:buNone/>
            </a:pPr>
            <a:r>
              <a:rPr lang="en-US" sz="1800" dirty="0">
                <a:solidFill>
                  <a:srgbClr val="00B050"/>
                </a:solidFill>
                <a:effectLst>
                  <a:outerShdw blurRad="38100" dist="38100" dir="2700000" algn="tl">
                    <a:srgbClr val="000000">
                      <a:alpha val="43137"/>
                    </a:srgbClr>
                  </a:outerShdw>
                </a:effectLst>
                <a:latin typeface="Trebuchet MS" panose="020B0603020202020204" pitchFamily="34" charset="0"/>
              </a:rPr>
              <a:t>AGREEN</a:t>
            </a:r>
          </a:p>
          <a:p>
            <a:pPr marL="0" indent="0" algn="ctr">
              <a:buNone/>
            </a:pPr>
            <a:r>
              <a:rPr lang="en-US" sz="1800" dirty="0">
                <a:solidFill>
                  <a:srgbClr val="00B050"/>
                </a:solidFill>
                <a:effectLst>
                  <a:outerShdw blurRad="38100" dist="38100" dir="2700000" algn="tl">
                    <a:srgbClr val="000000">
                      <a:alpha val="43137"/>
                    </a:srgbClr>
                  </a:outerShdw>
                </a:effectLst>
                <a:latin typeface="Trebuchet MS" panose="020B0603020202020204" pitchFamily="34" charset="0"/>
              </a:rPr>
              <a:t>Cross-Border Alliance for Climate-Smart and Green Agriculture in the Black Sea Basin</a:t>
            </a:r>
          </a:p>
          <a:p>
            <a:pPr algn="ctr"/>
            <a:endParaRPr lang="en-US" sz="1800" dirty="0">
              <a:latin typeface="Trebuchet MS" panose="020B0603020202020204" pitchFamily="34" charset="0"/>
            </a:endParaRPr>
          </a:p>
          <a:p>
            <a:pPr marL="0" indent="0" algn="ctr">
              <a:buNone/>
            </a:pPr>
            <a:r>
              <a:rPr lang="en-US" sz="1800" i="1" dirty="0">
                <a:latin typeface="Trebuchet MS" panose="020B0603020202020204" pitchFamily="34" charset="0"/>
              </a:rPr>
              <a:t>Grant Contract BSB1135</a:t>
            </a:r>
            <a:endParaRPr lang="bg-BG" sz="1800" i="1" dirty="0">
              <a:latin typeface="Trebuchet MS" panose="020B0603020202020204" pitchFamily="34" charset="0"/>
            </a:endParaRPr>
          </a:p>
        </p:txBody>
      </p:sp>
      <p:sp>
        <p:nvSpPr>
          <p:cNvPr id="6" name="Content Placeholder 5">
            <a:extLst>
              <a:ext uri="{FF2B5EF4-FFF2-40B4-BE49-F238E27FC236}">
                <a16:creationId xmlns:a16="http://schemas.microsoft.com/office/drawing/2014/main" id="{6F616EA3-7482-4D2E-838B-E2AD2CA124A2}"/>
              </a:ext>
            </a:extLst>
          </p:cNvPr>
          <p:cNvSpPr>
            <a:spLocks noGrp="1"/>
          </p:cNvSpPr>
          <p:nvPr>
            <p:ph sz="quarter" idx="4"/>
          </p:nvPr>
        </p:nvSpPr>
        <p:spPr>
          <a:xfrm>
            <a:off x="5892553" y="2505074"/>
            <a:ext cx="6021279" cy="4152901"/>
          </a:xfrm>
        </p:spPr>
        <p:txBody>
          <a:bodyPr>
            <a:normAutofit/>
          </a:bodyPr>
          <a:lstStyle/>
          <a:p>
            <a:pPr marL="0" indent="0" algn="ctr">
              <a:buNone/>
            </a:pPr>
            <a:endParaRPr lang="ro-RO" sz="2400" b="1" dirty="0">
              <a:solidFill>
                <a:schemeClr val="accent6"/>
              </a:solidFill>
            </a:endParaRPr>
          </a:p>
          <a:p>
            <a:pPr marL="0" indent="0" algn="ctr">
              <a:buNone/>
            </a:pPr>
            <a:endParaRPr lang="ro-RO" sz="2400" b="1" dirty="0">
              <a:solidFill>
                <a:schemeClr val="accent6"/>
              </a:solidFill>
            </a:endParaRPr>
          </a:p>
          <a:p>
            <a:pPr marL="0" indent="0" algn="ctr">
              <a:buNone/>
            </a:pPr>
            <a:endParaRPr lang="ro-RO" sz="2400" b="1" dirty="0">
              <a:solidFill>
                <a:schemeClr val="accent6"/>
              </a:solidFill>
            </a:endParaRPr>
          </a:p>
          <a:p>
            <a:pPr marL="0" indent="0" algn="ctr">
              <a:buNone/>
            </a:pPr>
            <a:r>
              <a:rPr lang="ro-RO" sz="3200" b="1" dirty="0">
                <a:solidFill>
                  <a:schemeClr val="accent6"/>
                </a:solidFill>
              </a:rPr>
              <a:t>VĂ MULȚUMESC PENTRU ATENȚIE</a:t>
            </a:r>
            <a:endParaRPr lang="en-US" sz="3200" dirty="0">
              <a:solidFill>
                <a:schemeClr val="accent6"/>
              </a:solidFill>
            </a:endParaRPr>
          </a:p>
          <a:p>
            <a:pPr marL="0" indent="0" algn="ctr">
              <a:buNone/>
            </a:pPr>
            <a:endParaRPr lang="en-US" sz="2400" dirty="0">
              <a:solidFill>
                <a:schemeClr val="accent6"/>
              </a:solidFill>
            </a:endParaRPr>
          </a:p>
          <a:p>
            <a:pPr marL="0" indent="0" algn="ctr">
              <a:buNone/>
            </a:pPr>
            <a:endParaRPr lang="en-US" i="1" dirty="0">
              <a:solidFill>
                <a:schemeClr val="accent6"/>
              </a:solidFill>
              <a:latin typeface="Trebuchet MS" panose="020B0603020202020204" pitchFamily="34" charset="0"/>
            </a:endParaRPr>
          </a:p>
          <a:p>
            <a:pPr marL="0" indent="0">
              <a:buNone/>
            </a:pPr>
            <a:endParaRPr lang="en-US" i="1" dirty="0">
              <a:latin typeface="Trebuchet MS" panose="020B0603020202020204" pitchFamily="34" charset="0"/>
            </a:endParaRPr>
          </a:p>
        </p:txBody>
      </p:sp>
      <p:pic>
        <p:nvPicPr>
          <p:cNvPr id="7" name="Graphic 1">
            <a:extLst>
              <a:ext uri="{FF2B5EF4-FFF2-40B4-BE49-F238E27FC236}">
                <a16:creationId xmlns:a16="http://schemas.microsoft.com/office/drawing/2014/main" id="{32BF1C48-92A9-4A87-A655-12C13321F95C}"/>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56505" y="1512491"/>
            <a:ext cx="1882140" cy="580390"/>
          </a:xfrm>
          <a:prstGeom prst="rect">
            <a:avLst/>
          </a:prstGeom>
        </p:spPr>
      </p:pic>
      <p:pic>
        <p:nvPicPr>
          <p:cNvPr id="9" name="Picture 8" descr="H:\Tzvety_db_09_17\PRO EXTOUR\5 Dissemination\Logos\EU logos\blue and yellow EU logo.jpg">
            <a:extLst>
              <a:ext uri="{FF2B5EF4-FFF2-40B4-BE49-F238E27FC236}">
                <a16:creationId xmlns:a16="http://schemas.microsoft.com/office/drawing/2014/main" id="{0AB78B1F-CCEF-479F-873B-9CD11E6D1C2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23271" y="1263491"/>
            <a:ext cx="982980" cy="906780"/>
          </a:xfrm>
          <a:prstGeom prst="rect">
            <a:avLst/>
          </a:prstGeom>
          <a:noFill/>
          <a:ln>
            <a:noFill/>
          </a:ln>
        </p:spPr>
      </p:pic>
      <p:pic>
        <p:nvPicPr>
          <p:cNvPr id="10" name="Picture 9" descr="H:\Tzvety_db_09_17\PRO EXTOUR\5 Dissemination\Logos\Programme logo\colour Programme logo.jpg">
            <a:extLst>
              <a:ext uri="{FF2B5EF4-FFF2-40B4-BE49-F238E27FC236}">
                <a16:creationId xmlns:a16="http://schemas.microsoft.com/office/drawing/2014/main" id="{72491711-554E-49DE-95F4-E75C4062000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95072" y="1499076"/>
            <a:ext cx="1097280" cy="762000"/>
          </a:xfrm>
          <a:prstGeom prst="rect">
            <a:avLst/>
          </a:prstGeom>
          <a:noFill/>
          <a:ln>
            <a:noFill/>
          </a:ln>
        </p:spPr>
      </p:pic>
      <p:sp>
        <p:nvSpPr>
          <p:cNvPr id="12" name="Text Box 217">
            <a:extLst>
              <a:ext uri="{FF2B5EF4-FFF2-40B4-BE49-F238E27FC236}">
                <a16:creationId xmlns:a16="http://schemas.microsoft.com/office/drawing/2014/main" id="{030231C8-60E8-40A4-B6E3-6703FD20B3E8}"/>
              </a:ext>
            </a:extLst>
          </p:cNvPr>
          <p:cNvSpPr txBox="1">
            <a:spLocks noChangeArrowheads="1"/>
          </p:cNvSpPr>
          <p:nvPr/>
        </p:nvSpPr>
        <p:spPr bwMode="auto">
          <a:xfrm>
            <a:off x="4621271" y="236072"/>
            <a:ext cx="3322320" cy="11125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ro-RO" sz="1000" b="1" kern="0">
                <a:solidFill>
                  <a:srgbClr val="2E74B5"/>
                </a:solidFill>
                <a:effectLst/>
                <a:latin typeface="Minion Pro"/>
                <a:ea typeface="Calibri" panose="020F0502020204030204" pitchFamily="34" charset="0"/>
              </a:rPr>
              <a:t>MINISTERUL EDUCAŢIEI ŞI CERCETĂRII</a:t>
            </a:r>
            <a:endParaRPr lang="en-US" sz="900" b="1" kern="0">
              <a:effectLst/>
              <a:latin typeface="Times New Roman" panose="02020603050405020304" pitchFamily="18" charset="0"/>
              <a:ea typeface="Calibri" panose="020F0502020204030204" pitchFamily="34"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UNIVERSITATEA „OVIDIUS” DIN CONSTANŢA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Bd. Mamaia nr. 124, 900527 Constanța, România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Tel./Fax: +4 0241 606.407,  +4 0241 606.467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E-mail: </a:t>
            </a:r>
            <a:r>
              <a:rPr lang="en-US" sz="1000" b="1" u="sng">
                <a:solidFill>
                  <a:srgbClr val="2E74B5"/>
                </a:solidFill>
                <a:effectLst/>
                <a:latin typeface="Minion Pro"/>
                <a:ea typeface="Calibri" panose="020F0502020204030204" pitchFamily="34" charset="0"/>
                <a:cs typeface="Times New Roman" panose="02020603050405020304" pitchFamily="18" charset="0"/>
                <a:hlinkClick r:id="rId6"/>
              </a:rPr>
              <a:t>rectorat2@univ-ovidius.ro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Web page: </a:t>
            </a:r>
            <a:r>
              <a:rPr lang="en-US" sz="1000" b="1" u="sng">
                <a:solidFill>
                  <a:srgbClr val="2E74B5"/>
                </a:solidFill>
                <a:effectLst/>
                <a:latin typeface="Minion Pro"/>
                <a:ea typeface="Calibri" panose="020F0502020204030204" pitchFamily="34" charset="0"/>
                <a:cs typeface="Times New Roman" panose="02020603050405020304" pitchFamily="18" charset="0"/>
                <a:hlinkClick r:id="rId7"/>
              </a:rPr>
              <a:t>www.univ-ovidius.ro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800"/>
              </a:spcAft>
            </a:pPr>
            <a:r>
              <a:rPr lang="en-US" sz="1000">
                <a:solidFill>
                  <a:srgbClr val="2E74B5"/>
                </a:solidFill>
                <a:effectLst/>
                <a:latin typeface="Minion Pro"/>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ECDAF58D-A14D-45D5-946F-F7188FA78FD0}"/>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61649" y="146367"/>
            <a:ext cx="1043940" cy="1043940"/>
          </a:xfrm>
          <a:prstGeom prst="rect">
            <a:avLst/>
          </a:prstGeom>
          <a:noFill/>
          <a:ln>
            <a:noFill/>
          </a:ln>
        </p:spPr>
      </p:pic>
      <p:pic>
        <p:nvPicPr>
          <p:cNvPr id="14" name="Picture 13">
            <a:extLst>
              <a:ext uri="{FF2B5EF4-FFF2-40B4-BE49-F238E27FC236}">
                <a16:creationId xmlns:a16="http://schemas.microsoft.com/office/drawing/2014/main" id="{35084C78-480D-4EF9-A551-B7731E2D900B}"/>
              </a:ext>
            </a:extLst>
          </p:cNvPr>
          <p:cNvPicPr/>
          <p:nvPr/>
        </p:nvPicPr>
        <p:blipFill rotWithShape="1">
          <a:blip r:embed="rId9" cstate="print">
            <a:extLst>
              <a:ext uri="{28A0092B-C50C-407E-A947-70E740481C1C}">
                <a14:useLocalDpi xmlns:a14="http://schemas.microsoft.com/office/drawing/2010/main" val="0"/>
              </a:ext>
            </a:extLst>
          </a:blip>
          <a:srcRect l="8332" t="19583" r="7084" b="20833"/>
          <a:stretch/>
        </p:blipFill>
        <p:spPr bwMode="auto">
          <a:xfrm>
            <a:off x="8996852" y="86734"/>
            <a:ext cx="1546860" cy="1089660"/>
          </a:xfrm>
          <a:prstGeom prst="rect">
            <a:avLst/>
          </a:prstGeom>
          <a:noFill/>
          <a:ln>
            <a:noFill/>
          </a:ln>
          <a:extLst>
            <a:ext uri="{53640926-AAD7-44D8-BBD7-CCE9431645EC}">
              <a14:shadowObscured xmlns:a14="http://schemas.microsoft.com/office/drawing/2010/main"/>
            </a:ext>
          </a:extLst>
        </p:spPr>
      </p:pic>
      <p:pic>
        <p:nvPicPr>
          <p:cNvPr id="1026" name="Picture 20" descr="SIGx-01">
            <a:extLst>
              <a:ext uri="{FF2B5EF4-FFF2-40B4-BE49-F238E27FC236}">
                <a16:creationId xmlns:a16="http://schemas.microsoft.com/office/drawing/2014/main" id="{D0263A89-A4D3-436B-B1BB-12CE17500CE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5257" y="200024"/>
            <a:ext cx="10207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6864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EF9C000-0EBF-4959-B891-DC8F4AF07EEF}"/>
              </a:ext>
            </a:extLst>
          </p:cNvPr>
          <p:cNvSpPr>
            <a:spLocks noGrp="1"/>
          </p:cNvSpPr>
          <p:nvPr>
            <p:ph sz="half" idx="2"/>
          </p:nvPr>
        </p:nvSpPr>
        <p:spPr>
          <a:xfrm>
            <a:off x="292964" y="2505074"/>
            <a:ext cx="10999432" cy="3940113"/>
          </a:xfrm>
        </p:spPr>
        <p:txBody>
          <a:bodyPr>
            <a:normAutofit fontScale="85000" lnSpcReduction="10000"/>
          </a:bodyPr>
          <a:lstStyle/>
          <a:p>
            <a:pPr marL="0" indent="0">
              <a:buNone/>
            </a:pPr>
            <a:r>
              <a:rPr lang="en-US" dirty="0"/>
              <a:t>Agricultura </a:t>
            </a:r>
            <a:r>
              <a:rPr lang="en-US" dirty="0" err="1"/>
              <a:t>își</a:t>
            </a:r>
            <a:r>
              <a:rPr lang="en-US" dirty="0"/>
              <a:t> </a:t>
            </a:r>
            <a:r>
              <a:rPr lang="en-US" dirty="0" err="1"/>
              <a:t>menține</a:t>
            </a:r>
            <a:r>
              <a:rPr lang="en-US" dirty="0"/>
              <a:t> </a:t>
            </a:r>
            <a:r>
              <a:rPr lang="en-US" dirty="0" err="1"/>
              <a:t>valoarea</a:t>
            </a:r>
            <a:r>
              <a:rPr lang="en-US" dirty="0"/>
              <a:t> </a:t>
            </a:r>
            <a:r>
              <a:rPr lang="en-US" dirty="0" err="1"/>
              <a:t>economică</a:t>
            </a:r>
            <a:r>
              <a:rPr lang="en-US" dirty="0"/>
              <a:t> </a:t>
            </a:r>
            <a:r>
              <a:rPr lang="en-US" dirty="0" err="1"/>
              <a:t>și</a:t>
            </a:r>
            <a:r>
              <a:rPr lang="en-US" dirty="0"/>
              <a:t> </a:t>
            </a:r>
            <a:r>
              <a:rPr lang="en-US" dirty="0" err="1"/>
              <a:t>socială</a:t>
            </a:r>
            <a:r>
              <a:rPr lang="en-US" dirty="0"/>
              <a:t> </a:t>
            </a:r>
            <a:r>
              <a:rPr lang="en-US" dirty="0" err="1"/>
              <a:t>ridicată</a:t>
            </a:r>
            <a:r>
              <a:rPr lang="en-US" dirty="0"/>
              <a:t> </a:t>
            </a:r>
            <a:r>
              <a:rPr lang="en-US" dirty="0" err="1"/>
              <a:t>pentru</a:t>
            </a:r>
            <a:r>
              <a:rPr lang="en-US" dirty="0"/>
              <a:t> </a:t>
            </a:r>
            <a:r>
              <a:rPr lang="en-US" dirty="0" err="1"/>
              <a:t>țările</a:t>
            </a:r>
            <a:r>
              <a:rPr lang="en-US" dirty="0"/>
              <a:t> </a:t>
            </a:r>
            <a:r>
              <a:rPr lang="en-US" dirty="0" err="1"/>
              <a:t>Mării</a:t>
            </a:r>
            <a:r>
              <a:rPr lang="en-US" dirty="0"/>
              <a:t> </a:t>
            </a:r>
            <a:r>
              <a:rPr lang="en-US" dirty="0" err="1"/>
              <a:t>Negre</a:t>
            </a:r>
            <a:r>
              <a:rPr lang="en-US" dirty="0"/>
              <a:t>. </a:t>
            </a:r>
            <a:endParaRPr lang="ro-RO" dirty="0"/>
          </a:p>
          <a:p>
            <a:pPr marL="0" indent="0">
              <a:buNone/>
            </a:pPr>
            <a:r>
              <a:rPr lang="en-US" dirty="0"/>
              <a:t>Agricultura </a:t>
            </a:r>
            <a:r>
              <a:rPr lang="en-US" dirty="0" err="1"/>
              <a:t>este</a:t>
            </a:r>
            <a:r>
              <a:rPr lang="en-US" dirty="0"/>
              <a:t> </a:t>
            </a:r>
            <a:r>
              <a:rPr lang="en-US" dirty="0" err="1"/>
              <a:t>unul</a:t>
            </a:r>
            <a:r>
              <a:rPr lang="en-US" dirty="0"/>
              <a:t> </a:t>
            </a:r>
            <a:r>
              <a:rPr lang="en-US" dirty="0" err="1"/>
              <a:t>dintre</a:t>
            </a:r>
            <a:r>
              <a:rPr lang="en-US" dirty="0"/>
              <a:t> </a:t>
            </a:r>
            <a:r>
              <a:rPr lang="en-US" dirty="0" err="1"/>
              <a:t>principalii</a:t>
            </a:r>
            <a:r>
              <a:rPr lang="en-US" dirty="0"/>
              <a:t> </a:t>
            </a:r>
            <a:r>
              <a:rPr lang="en-US" dirty="0" err="1"/>
              <a:t>piloni</a:t>
            </a:r>
            <a:r>
              <a:rPr lang="en-US" dirty="0"/>
              <a:t> </a:t>
            </a:r>
            <a:r>
              <a:rPr lang="en-US" dirty="0" err="1"/>
              <a:t>economici</a:t>
            </a:r>
            <a:r>
              <a:rPr lang="en-US" dirty="0"/>
              <a:t> </a:t>
            </a:r>
            <a:r>
              <a:rPr lang="en-US" dirty="0" err="1"/>
              <a:t>și</a:t>
            </a:r>
            <a:r>
              <a:rPr lang="en-US" dirty="0"/>
              <a:t> </a:t>
            </a:r>
            <a:r>
              <a:rPr lang="en-US" dirty="0" err="1"/>
              <a:t>sociali</a:t>
            </a:r>
            <a:r>
              <a:rPr lang="en-US" dirty="0"/>
              <a:t> din </a:t>
            </a:r>
            <a:r>
              <a:rPr lang="en-US" dirty="0" err="1"/>
              <a:t>țările</a:t>
            </a:r>
            <a:r>
              <a:rPr lang="en-US" dirty="0"/>
              <a:t> </a:t>
            </a:r>
            <a:r>
              <a:rPr lang="en-US" dirty="0" err="1"/>
              <a:t>bazinului</a:t>
            </a:r>
            <a:r>
              <a:rPr lang="en-US" dirty="0"/>
              <a:t> </a:t>
            </a:r>
            <a:r>
              <a:rPr lang="en-US" dirty="0" err="1"/>
              <a:t>Mării</a:t>
            </a:r>
            <a:r>
              <a:rPr lang="en-US" dirty="0"/>
              <a:t> </a:t>
            </a:r>
            <a:r>
              <a:rPr lang="en-US" dirty="0" err="1"/>
              <a:t>Negre</a:t>
            </a:r>
            <a:r>
              <a:rPr lang="en-US" dirty="0"/>
              <a:t> (BSB). </a:t>
            </a:r>
            <a:endParaRPr lang="ro-RO" dirty="0"/>
          </a:p>
          <a:p>
            <a:pPr marL="0" indent="0">
              <a:buNone/>
            </a:pPr>
            <a:r>
              <a:rPr lang="en-US" dirty="0"/>
              <a:t>Cu </a:t>
            </a:r>
            <a:r>
              <a:rPr lang="en-US" dirty="0" err="1"/>
              <a:t>toate</a:t>
            </a:r>
            <a:r>
              <a:rPr lang="en-US" dirty="0"/>
              <a:t> </a:t>
            </a:r>
            <a:r>
              <a:rPr lang="en-US" dirty="0" err="1"/>
              <a:t>acestea</a:t>
            </a:r>
            <a:r>
              <a:rPr lang="en-US" dirty="0"/>
              <a:t>, </a:t>
            </a:r>
            <a:r>
              <a:rPr lang="en-US" dirty="0" err="1"/>
              <a:t>dezvoltarea</a:t>
            </a:r>
            <a:r>
              <a:rPr lang="en-US" dirty="0"/>
              <a:t> </a:t>
            </a:r>
            <a:r>
              <a:rPr lang="en-US" dirty="0" err="1"/>
              <a:t>sa</a:t>
            </a:r>
            <a:r>
              <a:rPr lang="en-US" dirty="0"/>
              <a:t> a </a:t>
            </a:r>
            <a:r>
              <a:rPr lang="en-US" dirty="0" err="1"/>
              <a:t>fost</a:t>
            </a:r>
            <a:r>
              <a:rPr lang="en-US" dirty="0"/>
              <a:t> serios </a:t>
            </a:r>
            <a:r>
              <a:rPr lang="en-US" dirty="0" err="1"/>
              <a:t>provocată</a:t>
            </a:r>
            <a:r>
              <a:rPr lang="en-US" dirty="0"/>
              <a:t> de </a:t>
            </a:r>
            <a:r>
              <a:rPr lang="en-US" dirty="0" err="1"/>
              <a:t>durabilitatea</a:t>
            </a:r>
            <a:r>
              <a:rPr lang="en-US" dirty="0"/>
              <a:t> </a:t>
            </a:r>
            <a:r>
              <a:rPr lang="en-US" dirty="0" err="1"/>
              <a:t>insuficientă</a:t>
            </a:r>
            <a:r>
              <a:rPr lang="en-US" dirty="0"/>
              <a:t>, </a:t>
            </a:r>
            <a:r>
              <a:rPr lang="en-US" dirty="0" err="1"/>
              <a:t>adaptarea</a:t>
            </a:r>
            <a:r>
              <a:rPr lang="en-US" dirty="0"/>
              <a:t> </a:t>
            </a:r>
            <a:r>
              <a:rPr lang="en-US" dirty="0" err="1"/>
              <a:t>slabă</a:t>
            </a:r>
            <a:r>
              <a:rPr lang="en-US" dirty="0"/>
              <a:t> la </a:t>
            </a:r>
            <a:r>
              <a:rPr lang="en-US" dirty="0" err="1"/>
              <a:t>schimbările</a:t>
            </a:r>
            <a:r>
              <a:rPr lang="en-US" dirty="0"/>
              <a:t> </a:t>
            </a:r>
            <a:r>
              <a:rPr lang="en-US" dirty="0" err="1"/>
              <a:t>climatice</a:t>
            </a:r>
            <a:r>
              <a:rPr lang="en-US" dirty="0"/>
              <a:t>, </a:t>
            </a:r>
            <a:r>
              <a:rPr lang="en-US" dirty="0" err="1"/>
              <a:t>subutilizarea</a:t>
            </a:r>
            <a:r>
              <a:rPr lang="en-US" dirty="0"/>
              <a:t> </a:t>
            </a:r>
            <a:r>
              <a:rPr lang="en-US" dirty="0" err="1"/>
              <a:t>resurselor</a:t>
            </a:r>
            <a:r>
              <a:rPr lang="en-US" dirty="0"/>
              <a:t> </a:t>
            </a:r>
            <a:r>
              <a:rPr lang="en-US" dirty="0" err="1"/>
              <a:t>regionale</a:t>
            </a:r>
            <a:r>
              <a:rPr lang="en-US" dirty="0"/>
              <a:t> </a:t>
            </a:r>
            <a:r>
              <a:rPr lang="en-US" dirty="0" err="1"/>
              <a:t>și</a:t>
            </a:r>
            <a:r>
              <a:rPr lang="en-US" dirty="0"/>
              <a:t> </a:t>
            </a:r>
            <a:r>
              <a:rPr lang="en-US" dirty="0" err="1"/>
              <a:t>creșterea</a:t>
            </a:r>
            <a:r>
              <a:rPr lang="en-US" dirty="0"/>
              <a:t> </a:t>
            </a:r>
            <a:r>
              <a:rPr lang="en-US" dirty="0" err="1"/>
              <a:t>nișei</a:t>
            </a:r>
            <a:r>
              <a:rPr lang="en-US" dirty="0"/>
              <a:t> de </a:t>
            </a:r>
            <a:r>
              <a:rPr lang="en-US" dirty="0" err="1"/>
              <a:t>comercializare</a:t>
            </a:r>
            <a:r>
              <a:rPr lang="en-US" dirty="0"/>
              <a:t> a </a:t>
            </a:r>
            <a:r>
              <a:rPr lang="en-US" dirty="0" err="1"/>
              <a:t>produselor</a:t>
            </a:r>
            <a:r>
              <a:rPr lang="en-US" dirty="0"/>
              <a:t> </a:t>
            </a:r>
            <a:r>
              <a:rPr lang="en-US" dirty="0" err="1"/>
              <a:t>organice</a:t>
            </a:r>
            <a:r>
              <a:rPr lang="en-US" dirty="0"/>
              <a:t>. </a:t>
            </a:r>
            <a:endParaRPr lang="ro-RO" dirty="0"/>
          </a:p>
          <a:p>
            <a:pPr marL="0" indent="0">
              <a:buNone/>
            </a:pPr>
            <a:r>
              <a:rPr lang="en-US" dirty="0" err="1"/>
              <a:t>Transformarea</a:t>
            </a:r>
            <a:r>
              <a:rPr lang="en-US" dirty="0"/>
              <a:t> </a:t>
            </a:r>
            <a:r>
              <a:rPr lang="en-US" dirty="0" err="1"/>
              <a:t>acestui</a:t>
            </a:r>
            <a:r>
              <a:rPr lang="en-US" dirty="0"/>
              <a:t> sector </a:t>
            </a:r>
            <a:r>
              <a:rPr lang="en-US" dirty="0" err="1"/>
              <a:t>și</a:t>
            </a:r>
            <a:r>
              <a:rPr lang="en-US" dirty="0"/>
              <a:t> </a:t>
            </a:r>
            <a:r>
              <a:rPr lang="en-US" dirty="0" err="1"/>
              <a:t>adoptarea</a:t>
            </a:r>
            <a:r>
              <a:rPr lang="en-US" dirty="0"/>
              <a:t> </a:t>
            </a:r>
            <a:r>
              <a:rPr lang="en-US" dirty="0" err="1"/>
              <a:t>practicilor</a:t>
            </a:r>
            <a:r>
              <a:rPr lang="en-US" dirty="0"/>
              <a:t> </a:t>
            </a:r>
            <a:r>
              <a:rPr lang="en-US" dirty="0" err="1"/>
              <a:t>în</a:t>
            </a:r>
            <a:r>
              <a:rPr lang="en-US" dirty="0"/>
              <a:t> BSB care sunt „</a:t>
            </a:r>
            <a:r>
              <a:rPr lang="en-US" dirty="0" err="1"/>
              <a:t>climatice</a:t>
            </a:r>
            <a:r>
              <a:rPr lang="en-US" dirty="0"/>
              <a:t> </a:t>
            </a:r>
            <a:r>
              <a:rPr lang="en-US" dirty="0" err="1"/>
              <a:t>inteligente</a:t>
            </a:r>
            <a:r>
              <a:rPr lang="en-US" dirty="0"/>
              <a:t>” </a:t>
            </a:r>
            <a:r>
              <a:rPr lang="en-US" dirty="0" err="1"/>
              <a:t>trebuie</a:t>
            </a:r>
            <a:r>
              <a:rPr lang="en-US" dirty="0"/>
              <a:t> </a:t>
            </a:r>
            <a:r>
              <a:rPr lang="en-US" dirty="0" err="1"/>
              <a:t>să</a:t>
            </a:r>
            <a:r>
              <a:rPr lang="en-US" dirty="0"/>
              <a:t> se </a:t>
            </a:r>
            <a:r>
              <a:rPr lang="en-US" dirty="0" err="1"/>
              <a:t>întâmple</a:t>
            </a:r>
            <a:r>
              <a:rPr lang="en-US" dirty="0"/>
              <a:t> rapid </a:t>
            </a:r>
            <a:r>
              <a:rPr lang="en-US" dirty="0" err="1"/>
              <a:t>și</a:t>
            </a:r>
            <a:r>
              <a:rPr lang="en-US" dirty="0"/>
              <a:t> </a:t>
            </a:r>
            <a:r>
              <a:rPr lang="en-US" dirty="0" err="1"/>
              <a:t>în</a:t>
            </a:r>
            <a:r>
              <a:rPr lang="en-US" dirty="0"/>
              <a:t> </a:t>
            </a:r>
            <a:r>
              <a:rPr lang="en-US" dirty="0" err="1"/>
              <a:t>masă</a:t>
            </a:r>
            <a:r>
              <a:rPr lang="en-US" dirty="0"/>
              <a:t>, </a:t>
            </a:r>
            <a:r>
              <a:rPr lang="en-US" dirty="0" err="1"/>
              <a:t>dar</a:t>
            </a:r>
            <a:r>
              <a:rPr lang="en-US" dirty="0"/>
              <a:t> </a:t>
            </a:r>
            <a:r>
              <a:rPr lang="en-US" dirty="0" err="1"/>
              <a:t>singura</a:t>
            </a:r>
            <a:r>
              <a:rPr lang="en-US" dirty="0"/>
              <a:t> </a:t>
            </a:r>
            <a:r>
              <a:rPr lang="en-US" dirty="0" err="1"/>
              <a:t>modalitate</a:t>
            </a:r>
            <a:r>
              <a:rPr lang="en-US" dirty="0"/>
              <a:t> de a face </a:t>
            </a:r>
            <a:r>
              <a:rPr lang="en-US" dirty="0" err="1"/>
              <a:t>acest</a:t>
            </a:r>
            <a:r>
              <a:rPr lang="en-US" dirty="0"/>
              <a:t> </a:t>
            </a:r>
            <a:r>
              <a:rPr lang="en-US" dirty="0" err="1"/>
              <a:t>lucru</a:t>
            </a:r>
            <a:r>
              <a:rPr lang="en-US" dirty="0"/>
              <a:t> </a:t>
            </a:r>
            <a:r>
              <a:rPr lang="en-US" dirty="0" err="1"/>
              <a:t>este</a:t>
            </a:r>
            <a:r>
              <a:rPr lang="en-US" dirty="0"/>
              <a:t> </a:t>
            </a:r>
            <a:r>
              <a:rPr lang="en-US" dirty="0" err="1"/>
              <a:t>prin</a:t>
            </a:r>
            <a:r>
              <a:rPr lang="en-US" dirty="0"/>
              <a:t> </a:t>
            </a:r>
            <a:r>
              <a:rPr lang="en-US" dirty="0" err="1"/>
              <a:t>implicarea</a:t>
            </a:r>
            <a:r>
              <a:rPr lang="en-US" dirty="0"/>
              <a:t> </a:t>
            </a:r>
            <a:r>
              <a:rPr lang="en-US" dirty="0" err="1"/>
              <a:t>tuturor</a:t>
            </a:r>
            <a:r>
              <a:rPr lang="en-US" dirty="0"/>
              <a:t> </a:t>
            </a:r>
            <a:r>
              <a:rPr lang="en-US" dirty="0" err="1"/>
              <a:t>părților</a:t>
            </a:r>
            <a:r>
              <a:rPr lang="en-US" dirty="0"/>
              <a:t> </a:t>
            </a:r>
            <a:r>
              <a:rPr lang="en-US" dirty="0" err="1"/>
              <a:t>interesate</a:t>
            </a:r>
            <a:r>
              <a:rPr lang="en-US" dirty="0"/>
              <a:t> din</a:t>
            </a:r>
            <a:endParaRPr lang="ro-RO" dirty="0"/>
          </a:p>
          <a:p>
            <a:pPr marL="0" indent="0">
              <a:buNone/>
            </a:pPr>
            <a:r>
              <a:rPr lang="en-US" dirty="0"/>
              <a:t> </a:t>
            </a:r>
            <a:r>
              <a:rPr lang="en-US" dirty="0" err="1"/>
              <a:t>industria</a:t>
            </a:r>
            <a:r>
              <a:rPr lang="en-US" dirty="0"/>
              <a:t> </a:t>
            </a:r>
            <a:r>
              <a:rPr lang="en-US" dirty="0" err="1"/>
              <a:t>agricolă</a:t>
            </a:r>
            <a:r>
              <a:rPr lang="en-US" dirty="0"/>
              <a:t> - </a:t>
            </a:r>
            <a:r>
              <a:rPr lang="en-US" dirty="0" err="1"/>
              <a:t>tineri</a:t>
            </a:r>
            <a:r>
              <a:rPr lang="en-US" dirty="0"/>
              <a:t> </a:t>
            </a:r>
            <a:r>
              <a:rPr lang="en-US" dirty="0" err="1"/>
              <a:t>fermieri</a:t>
            </a:r>
            <a:r>
              <a:rPr lang="en-US" dirty="0"/>
              <a:t> </a:t>
            </a:r>
            <a:r>
              <a:rPr lang="en-US" dirty="0" err="1"/>
              <a:t>și</a:t>
            </a:r>
            <a:r>
              <a:rPr lang="en-US" dirty="0"/>
              <a:t> </a:t>
            </a:r>
            <a:r>
              <a:rPr lang="en-US" dirty="0" err="1"/>
              <a:t>profesioniști</a:t>
            </a:r>
            <a:r>
              <a:rPr lang="en-US" dirty="0"/>
              <a:t> , </a:t>
            </a:r>
            <a:r>
              <a:rPr lang="en-US" dirty="0" err="1"/>
              <a:t>organizații</a:t>
            </a:r>
            <a:r>
              <a:rPr lang="en-US" dirty="0"/>
              <a:t> </a:t>
            </a:r>
            <a:r>
              <a:rPr lang="en-US" dirty="0" err="1"/>
              <a:t>sectoriale</a:t>
            </a:r>
            <a:r>
              <a:rPr lang="en-US" dirty="0"/>
              <a:t> de </a:t>
            </a:r>
            <a:r>
              <a:rPr lang="en-US" dirty="0" err="1"/>
              <a:t>afaceri</a:t>
            </a:r>
            <a:r>
              <a:rPr lang="en-US" dirty="0"/>
              <a:t>, </a:t>
            </a:r>
            <a:r>
              <a:rPr lang="en-US" dirty="0" err="1"/>
              <a:t>grupuri</a:t>
            </a:r>
            <a:r>
              <a:rPr lang="en-US" dirty="0"/>
              <a:t> de </a:t>
            </a:r>
            <a:r>
              <a:rPr lang="en-US" dirty="0" err="1"/>
              <a:t>interese</a:t>
            </a:r>
            <a:r>
              <a:rPr lang="en-US" dirty="0"/>
              <a:t> (ONG-</a:t>
            </a:r>
            <a:r>
              <a:rPr lang="en-US" dirty="0" err="1"/>
              <a:t>uri</a:t>
            </a:r>
            <a:r>
              <a:rPr lang="en-US" dirty="0"/>
              <a:t>), </a:t>
            </a:r>
            <a:r>
              <a:rPr lang="en-US" dirty="0" err="1"/>
              <a:t>instituții</a:t>
            </a:r>
            <a:r>
              <a:rPr lang="en-US" dirty="0"/>
              <a:t> de </a:t>
            </a:r>
            <a:r>
              <a:rPr lang="en-US" dirty="0" err="1"/>
              <a:t>învățământ</a:t>
            </a:r>
            <a:r>
              <a:rPr lang="en-US" dirty="0"/>
              <a:t> superior </a:t>
            </a:r>
            <a:r>
              <a:rPr lang="en-US" dirty="0" err="1"/>
              <a:t>și</a:t>
            </a:r>
            <a:r>
              <a:rPr lang="en-US" dirty="0"/>
              <a:t> </a:t>
            </a:r>
            <a:r>
              <a:rPr lang="en-US" dirty="0" err="1"/>
              <a:t>cercetare</a:t>
            </a:r>
            <a:r>
              <a:rPr lang="en-US" dirty="0"/>
              <a:t>.</a:t>
            </a:r>
          </a:p>
        </p:txBody>
      </p:sp>
      <p:pic>
        <p:nvPicPr>
          <p:cNvPr id="7" name="Graphic 1">
            <a:extLst>
              <a:ext uri="{FF2B5EF4-FFF2-40B4-BE49-F238E27FC236}">
                <a16:creationId xmlns:a16="http://schemas.microsoft.com/office/drawing/2014/main" id="{32BF1C48-92A9-4A87-A655-12C13321F95C}"/>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56505" y="1512491"/>
            <a:ext cx="1882140" cy="580390"/>
          </a:xfrm>
          <a:prstGeom prst="rect">
            <a:avLst/>
          </a:prstGeom>
        </p:spPr>
      </p:pic>
      <p:pic>
        <p:nvPicPr>
          <p:cNvPr id="9" name="Picture 8" descr="H:\Tzvety_db_09_17\PRO EXTOUR\5 Dissemination\Logos\EU logos\blue and yellow EU logo.jpg">
            <a:extLst>
              <a:ext uri="{FF2B5EF4-FFF2-40B4-BE49-F238E27FC236}">
                <a16:creationId xmlns:a16="http://schemas.microsoft.com/office/drawing/2014/main" id="{0AB78B1F-CCEF-479F-873B-9CD11E6D1C2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23271" y="1263491"/>
            <a:ext cx="982980" cy="906780"/>
          </a:xfrm>
          <a:prstGeom prst="rect">
            <a:avLst/>
          </a:prstGeom>
          <a:noFill/>
          <a:ln>
            <a:noFill/>
          </a:ln>
        </p:spPr>
      </p:pic>
      <p:pic>
        <p:nvPicPr>
          <p:cNvPr id="10" name="Picture 9" descr="H:\Tzvety_db_09_17\PRO EXTOUR\5 Dissemination\Logos\Programme logo\colour Programme logo.jpg">
            <a:extLst>
              <a:ext uri="{FF2B5EF4-FFF2-40B4-BE49-F238E27FC236}">
                <a16:creationId xmlns:a16="http://schemas.microsoft.com/office/drawing/2014/main" id="{72491711-554E-49DE-95F4-E75C4062000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95072" y="1499076"/>
            <a:ext cx="1097280" cy="762000"/>
          </a:xfrm>
          <a:prstGeom prst="rect">
            <a:avLst/>
          </a:prstGeom>
          <a:noFill/>
          <a:ln>
            <a:noFill/>
          </a:ln>
        </p:spPr>
      </p:pic>
      <p:sp>
        <p:nvSpPr>
          <p:cNvPr id="12" name="Text Box 217">
            <a:extLst>
              <a:ext uri="{FF2B5EF4-FFF2-40B4-BE49-F238E27FC236}">
                <a16:creationId xmlns:a16="http://schemas.microsoft.com/office/drawing/2014/main" id="{030231C8-60E8-40A4-B6E3-6703FD20B3E8}"/>
              </a:ext>
            </a:extLst>
          </p:cNvPr>
          <p:cNvSpPr txBox="1">
            <a:spLocks noChangeArrowheads="1"/>
          </p:cNvSpPr>
          <p:nvPr/>
        </p:nvSpPr>
        <p:spPr bwMode="auto">
          <a:xfrm>
            <a:off x="4621271" y="236072"/>
            <a:ext cx="3322320" cy="11125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ro-RO" sz="1000" b="1" kern="0">
                <a:solidFill>
                  <a:srgbClr val="2E74B5"/>
                </a:solidFill>
                <a:effectLst/>
                <a:latin typeface="Minion Pro"/>
                <a:ea typeface="Calibri" panose="020F0502020204030204" pitchFamily="34" charset="0"/>
              </a:rPr>
              <a:t>MINISTERUL EDUCAŢIEI ŞI CERCETĂRII</a:t>
            </a:r>
            <a:endParaRPr lang="en-US" sz="900" b="1" kern="0">
              <a:effectLst/>
              <a:latin typeface="Times New Roman" panose="02020603050405020304" pitchFamily="18" charset="0"/>
              <a:ea typeface="Calibri" panose="020F0502020204030204" pitchFamily="34"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UNIVERSITATEA „OVIDIUS” DIN CONSTANŢA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Bd. Mamaia nr. 124, 900527 Constanța, România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Tel./Fax: +4 0241 606.407,  +4 0241 606.467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E-mail: </a:t>
            </a:r>
            <a:r>
              <a:rPr lang="en-US" sz="1000" b="1" u="sng">
                <a:solidFill>
                  <a:srgbClr val="2E74B5"/>
                </a:solidFill>
                <a:effectLst/>
                <a:latin typeface="Minion Pro"/>
                <a:ea typeface="Calibri" panose="020F0502020204030204" pitchFamily="34" charset="0"/>
                <a:cs typeface="Times New Roman" panose="02020603050405020304" pitchFamily="18" charset="0"/>
                <a:hlinkClick r:id="rId6"/>
              </a:rPr>
              <a:t>rectorat2@univ-ovidius.ro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Web page: </a:t>
            </a:r>
            <a:r>
              <a:rPr lang="en-US" sz="1000" b="1" u="sng">
                <a:solidFill>
                  <a:srgbClr val="2E74B5"/>
                </a:solidFill>
                <a:effectLst/>
                <a:latin typeface="Minion Pro"/>
                <a:ea typeface="Calibri" panose="020F0502020204030204" pitchFamily="34" charset="0"/>
                <a:cs typeface="Times New Roman" panose="02020603050405020304" pitchFamily="18" charset="0"/>
                <a:hlinkClick r:id="rId7"/>
              </a:rPr>
              <a:t>www.univ-ovidius.ro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800"/>
              </a:spcAft>
            </a:pPr>
            <a:r>
              <a:rPr lang="en-US" sz="1000">
                <a:solidFill>
                  <a:srgbClr val="2E74B5"/>
                </a:solidFill>
                <a:effectLst/>
                <a:latin typeface="Minion Pro"/>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ECDAF58D-A14D-45D5-946F-F7188FA78FD0}"/>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61649" y="146367"/>
            <a:ext cx="1043940" cy="1043940"/>
          </a:xfrm>
          <a:prstGeom prst="rect">
            <a:avLst/>
          </a:prstGeom>
          <a:noFill/>
          <a:ln>
            <a:noFill/>
          </a:ln>
        </p:spPr>
      </p:pic>
      <p:pic>
        <p:nvPicPr>
          <p:cNvPr id="14" name="Picture 13">
            <a:extLst>
              <a:ext uri="{FF2B5EF4-FFF2-40B4-BE49-F238E27FC236}">
                <a16:creationId xmlns:a16="http://schemas.microsoft.com/office/drawing/2014/main" id="{35084C78-480D-4EF9-A551-B7731E2D900B}"/>
              </a:ext>
            </a:extLst>
          </p:cNvPr>
          <p:cNvPicPr/>
          <p:nvPr/>
        </p:nvPicPr>
        <p:blipFill rotWithShape="1">
          <a:blip r:embed="rId9" cstate="print">
            <a:extLst>
              <a:ext uri="{28A0092B-C50C-407E-A947-70E740481C1C}">
                <a14:useLocalDpi xmlns:a14="http://schemas.microsoft.com/office/drawing/2010/main" val="0"/>
              </a:ext>
            </a:extLst>
          </a:blip>
          <a:srcRect l="8332" t="19583" r="7084" b="20833"/>
          <a:stretch/>
        </p:blipFill>
        <p:spPr bwMode="auto">
          <a:xfrm>
            <a:off x="8996852" y="86734"/>
            <a:ext cx="1546860" cy="1089660"/>
          </a:xfrm>
          <a:prstGeom prst="rect">
            <a:avLst/>
          </a:prstGeom>
          <a:noFill/>
          <a:ln>
            <a:noFill/>
          </a:ln>
          <a:extLst>
            <a:ext uri="{53640926-AAD7-44D8-BBD7-CCE9431645EC}">
              <a14:shadowObscured xmlns:a14="http://schemas.microsoft.com/office/drawing/2010/main"/>
            </a:ext>
          </a:extLst>
        </p:spPr>
      </p:pic>
      <p:pic>
        <p:nvPicPr>
          <p:cNvPr id="1026" name="Picture 20" descr="SIGx-01">
            <a:extLst>
              <a:ext uri="{FF2B5EF4-FFF2-40B4-BE49-F238E27FC236}">
                <a16:creationId xmlns:a16="http://schemas.microsoft.com/office/drawing/2014/main" id="{D0263A89-A4D3-436B-B1BB-12CE17500CE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5257" y="200024"/>
            <a:ext cx="10207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1816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F616EA3-7482-4D2E-838B-E2AD2CA124A2}"/>
              </a:ext>
            </a:extLst>
          </p:cNvPr>
          <p:cNvSpPr>
            <a:spLocks noGrp="1"/>
          </p:cNvSpPr>
          <p:nvPr>
            <p:ph sz="quarter" idx="4"/>
          </p:nvPr>
        </p:nvSpPr>
        <p:spPr>
          <a:xfrm>
            <a:off x="723271" y="2505075"/>
            <a:ext cx="10632117" cy="3684588"/>
          </a:xfrm>
        </p:spPr>
        <p:txBody>
          <a:bodyPr>
            <a:normAutofit fontScale="85000" lnSpcReduction="20000"/>
          </a:bodyPr>
          <a:lstStyle/>
          <a:p>
            <a:pPr marL="0" indent="0">
              <a:buNone/>
            </a:pPr>
            <a:endParaRPr lang="ro-RO" b="1" dirty="0"/>
          </a:p>
          <a:p>
            <a:pPr marL="0" indent="0">
              <a:buNone/>
            </a:pPr>
            <a:endParaRPr lang="ro-RO" b="1" dirty="0"/>
          </a:p>
          <a:p>
            <a:pPr marL="0" indent="0">
              <a:buNone/>
            </a:pPr>
            <a:endParaRPr lang="ro-RO" b="1" dirty="0"/>
          </a:p>
          <a:p>
            <a:pPr marL="0" indent="0" algn="ctr">
              <a:buNone/>
            </a:pPr>
            <a:r>
              <a:rPr lang="en-US" b="1" dirty="0">
                <a:solidFill>
                  <a:srgbClr val="00B050"/>
                </a:solidFill>
              </a:rPr>
              <a:t>SCOPUL PROIECTULUI</a:t>
            </a:r>
            <a:endParaRPr lang="ro-RO" b="1" dirty="0">
              <a:solidFill>
                <a:srgbClr val="00B050"/>
              </a:solidFill>
            </a:endParaRPr>
          </a:p>
          <a:p>
            <a:pPr marL="0" indent="0" algn="ctr">
              <a:buNone/>
            </a:pPr>
            <a:endParaRPr lang="en-US" b="1" dirty="0"/>
          </a:p>
          <a:p>
            <a:pPr marL="0" indent="0">
              <a:buNone/>
            </a:pPr>
            <a:r>
              <a:rPr lang="en-US" sz="3200" dirty="0" err="1"/>
              <a:t>Să</a:t>
            </a:r>
            <a:r>
              <a:rPr lang="en-US" sz="3200" dirty="0"/>
              <a:t> </a:t>
            </a:r>
            <a:r>
              <a:rPr lang="en-US" sz="3200" dirty="0" err="1"/>
              <a:t>construiască</a:t>
            </a:r>
            <a:r>
              <a:rPr lang="en-US" sz="3200" dirty="0"/>
              <a:t> </a:t>
            </a:r>
            <a:r>
              <a:rPr lang="en-US" sz="3200" dirty="0" err="1"/>
              <a:t>rețelele</a:t>
            </a:r>
            <a:r>
              <a:rPr lang="en-US" sz="3200" dirty="0"/>
              <a:t> </a:t>
            </a:r>
            <a:r>
              <a:rPr lang="en-US" sz="3200" dirty="0" err="1"/>
              <a:t>transnaționale</a:t>
            </a:r>
            <a:r>
              <a:rPr lang="en-US" sz="3200" dirty="0"/>
              <a:t> </a:t>
            </a:r>
            <a:r>
              <a:rPr lang="en-US" sz="3200" dirty="0" err="1"/>
              <a:t>și</a:t>
            </a:r>
            <a:r>
              <a:rPr lang="en-US" sz="3200" dirty="0"/>
              <a:t> </a:t>
            </a:r>
            <a:r>
              <a:rPr lang="en-US" sz="3200" dirty="0" err="1"/>
              <a:t>capacitățile</a:t>
            </a:r>
            <a:r>
              <a:rPr lang="en-US" sz="3200" dirty="0"/>
              <a:t> de transfer de </a:t>
            </a:r>
            <a:r>
              <a:rPr lang="en-US" sz="3200" dirty="0" err="1"/>
              <a:t>cunoștințe</a:t>
            </a:r>
            <a:r>
              <a:rPr lang="en-US" sz="3200" dirty="0"/>
              <a:t> ale </a:t>
            </a:r>
            <a:r>
              <a:rPr lang="en-US" sz="3200" dirty="0" err="1"/>
              <a:t>antreprenorilor</a:t>
            </a:r>
            <a:r>
              <a:rPr lang="en-US" sz="3200" dirty="0"/>
              <a:t> </a:t>
            </a:r>
            <a:r>
              <a:rPr lang="en-US" sz="3200" dirty="0" err="1"/>
              <a:t>și</a:t>
            </a:r>
            <a:r>
              <a:rPr lang="en-US" sz="3200" dirty="0"/>
              <a:t> </a:t>
            </a:r>
            <a:r>
              <a:rPr lang="en-US" sz="3200" dirty="0" err="1"/>
              <a:t>profesioniștilor</a:t>
            </a:r>
            <a:r>
              <a:rPr lang="en-US" sz="3200" dirty="0"/>
              <a:t> </a:t>
            </a:r>
            <a:r>
              <a:rPr lang="en-US" sz="3200" dirty="0" err="1"/>
              <a:t>pentru</a:t>
            </a:r>
            <a:r>
              <a:rPr lang="en-US" sz="3200" dirty="0"/>
              <a:t> </a:t>
            </a:r>
            <a:r>
              <a:rPr lang="en-US" sz="3200" dirty="0" err="1"/>
              <a:t>dezvoltarea</a:t>
            </a:r>
            <a:r>
              <a:rPr lang="en-US" sz="3200" dirty="0"/>
              <a:t> </a:t>
            </a:r>
            <a:r>
              <a:rPr lang="en-US" sz="3200" dirty="0" err="1"/>
              <a:t>unei</a:t>
            </a:r>
            <a:r>
              <a:rPr lang="en-US" sz="3200" dirty="0"/>
              <a:t> </a:t>
            </a:r>
            <a:r>
              <a:rPr lang="en-US" sz="3200" dirty="0" err="1"/>
              <a:t>agriculturi</a:t>
            </a:r>
            <a:r>
              <a:rPr lang="en-US" sz="3200" dirty="0"/>
              <a:t> </a:t>
            </a:r>
            <a:r>
              <a:rPr lang="en-US" sz="3200" dirty="0" err="1"/>
              <a:t>climatice</a:t>
            </a:r>
            <a:r>
              <a:rPr lang="en-US" sz="3200" dirty="0"/>
              <a:t> </a:t>
            </a:r>
            <a:r>
              <a:rPr lang="en-US" sz="3200" dirty="0" err="1"/>
              <a:t>inteligente</a:t>
            </a:r>
            <a:r>
              <a:rPr lang="en-US" sz="3200" dirty="0"/>
              <a:t> </a:t>
            </a:r>
            <a:r>
              <a:rPr lang="en-US" sz="3200" dirty="0" err="1"/>
              <a:t>în</a:t>
            </a:r>
            <a:r>
              <a:rPr lang="en-US" sz="3200" dirty="0"/>
              <a:t> </a:t>
            </a:r>
            <a:r>
              <a:rPr lang="en-US" sz="3200" dirty="0" err="1"/>
              <a:t>bazinul</a:t>
            </a:r>
            <a:r>
              <a:rPr lang="en-US" sz="3200" dirty="0"/>
              <a:t> </a:t>
            </a:r>
            <a:r>
              <a:rPr lang="en-US" sz="3200" dirty="0" err="1"/>
              <a:t>Mării</a:t>
            </a:r>
            <a:r>
              <a:rPr lang="en-US" sz="3200" dirty="0"/>
              <a:t> </a:t>
            </a:r>
            <a:r>
              <a:rPr lang="en-US" sz="3200" dirty="0" err="1"/>
              <a:t>Negre</a:t>
            </a:r>
            <a:r>
              <a:rPr lang="en-US" sz="3200" dirty="0"/>
              <a:t>, </a:t>
            </a:r>
            <a:r>
              <a:rPr lang="en-US" sz="3200" dirty="0" err="1"/>
              <a:t>astfel</a:t>
            </a:r>
            <a:r>
              <a:rPr lang="en-US" sz="3200" dirty="0"/>
              <a:t> </a:t>
            </a:r>
            <a:r>
              <a:rPr lang="en-US" sz="3200" dirty="0" err="1"/>
              <a:t>încât</a:t>
            </a:r>
            <a:r>
              <a:rPr lang="en-US" sz="3200" dirty="0"/>
              <a:t> </a:t>
            </a:r>
            <a:r>
              <a:rPr lang="en-US" sz="3200" dirty="0" err="1"/>
              <a:t>să</a:t>
            </a:r>
            <a:r>
              <a:rPr lang="en-US" sz="3200" dirty="0"/>
              <a:t> </a:t>
            </a:r>
            <a:r>
              <a:rPr lang="en-US" sz="3200" dirty="0" err="1"/>
              <a:t>crească</a:t>
            </a:r>
            <a:r>
              <a:rPr lang="en-US" sz="3200" dirty="0"/>
              <a:t> </a:t>
            </a:r>
            <a:r>
              <a:rPr lang="en-US" sz="3200" dirty="0" err="1"/>
              <a:t>performanța</a:t>
            </a:r>
            <a:r>
              <a:rPr lang="en-US" sz="3200" dirty="0"/>
              <a:t> </a:t>
            </a:r>
            <a:r>
              <a:rPr lang="en-US" sz="3200" dirty="0" err="1"/>
              <a:t>comercială</a:t>
            </a:r>
            <a:r>
              <a:rPr lang="en-US" sz="3200" dirty="0"/>
              <a:t>, </a:t>
            </a:r>
            <a:r>
              <a:rPr lang="en-US" sz="3200" dirty="0" err="1"/>
              <a:t>economică</a:t>
            </a:r>
            <a:r>
              <a:rPr lang="en-US" sz="3200" dirty="0"/>
              <a:t> </a:t>
            </a:r>
            <a:r>
              <a:rPr lang="en-US" sz="3200" dirty="0" err="1"/>
              <a:t>și</a:t>
            </a:r>
            <a:r>
              <a:rPr lang="en-US" sz="3200" dirty="0"/>
              <a:t> </a:t>
            </a:r>
            <a:r>
              <a:rPr lang="en-US" sz="3200" dirty="0" err="1"/>
              <a:t>socială</a:t>
            </a:r>
            <a:r>
              <a:rPr lang="en-US" sz="3200" dirty="0"/>
              <a:t> a </a:t>
            </a:r>
            <a:r>
              <a:rPr lang="en-US" sz="3200" dirty="0" err="1"/>
              <a:t>sectorului</a:t>
            </a:r>
            <a:r>
              <a:rPr lang="en-US" sz="3200" dirty="0"/>
              <a:t> </a:t>
            </a:r>
            <a:r>
              <a:rPr lang="ro-RO" sz="3200" dirty="0"/>
              <a:t>agricol, </a:t>
            </a:r>
            <a:r>
              <a:rPr lang="en-US" sz="3200" dirty="0"/>
              <a:t>ca motor de </a:t>
            </a:r>
            <a:r>
              <a:rPr lang="en-US" sz="3200" dirty="0" err="1"/>
              <a:t>dezvoltare</a:t>
            </a:r>
            <a:r>
              <a:rPr lang="en-US" sz="3200" dirty="0"/>
              <a:t> </a:t>
            </a:r>
            <a:r>
              <a:rPr lang="en-US" sz="3200" dirty="0" err="1"/>
              <a:t>regională</a:t>
            </a:r>
            <a:r>
              <a:rPr lang="en-US" sz="3200" dirty="0"/>
              <a:t>.</a:t>
            </a:r>
          </a:p>
          <a:p>
            <a:pPr marL="0" indent="0">
              <a:buNone/>
            </a:pPr>
            <a:endParaRPr lang="en-US" dirty="0"/>
          </a:p>
        </p:txBody>
      </p:sp>
      <p:pic>
        <p:nvPicPr>
          <p:cNvPr id="7" name="Graphic 1">
            <a:extLst>
              <a:ext uri="{FF2B5EF4-FFF2-40B4-BE49-F238E27FC236}">
                <a16:creationId xmlns:a16="http://schemas.microsoft.com/office/drawing/2014/main" id="{32BF1C48-92A9-4A87-A655-12C13321F95C}"/>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56505" y="1512491"/>
            <a:ext cx="1882140" cy="580390"/>
          </a:xfrm>
          <a:prstGeom prst="rect">
            <a:avLst/>
          </a:prstGeom>
        </p:spPr>
      </p:pic>
      <p:pic>
        <p:nvPicPr>
          <p:cNvPr id="9" name="Picture 8" descr="H:\Tzvety_db_09_17\PRO EXTOUR\5 Dissemination\Logos\EU logos\blue and yellow EU logo.jpg">
            <a:extLst>
              <a:ext uri="{FF2B5EF4-FFF2-40B4-BE49-F238E27FC236}">
                <a16:creationId xmlns:a16="http://schemas.microsoft.com/office/drawing/2014/main" id="{0AB78B1F-CCEF-479F-873B-9CD11E6D1C2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23271" y="1263491"/>
            <a:ext cx="982980" cy="906780"/>
          </a:xfrm>
          <a:prstGeom prst="rect">
            <a:avLst/>
          </a:prstGeom>
          <a:noFill/>
          <a:ln>
            <a:noFill/>
          </a:ln>
        </p:spPr>
      </p:pic>
      <p:pic>
        <p:nvPicPr>
          <p:cNvPr id="10" name="Picture 9" descr="H:\Tzvety_db_09_17\PRO EXTOUR\5 Dissemination\Logos\Programme logo\colour Programme logo.jpg">
            <a:extLst>
              <a:ext uri="{FF2B5EF4-FFF2-40B4-BE49-F238E27FC236}">
                <a16:creationId xmlns:a16="http://schemas.microsoft.com/office/drawing/2014/main" id="{72491711-554E-49DE-95F4-E75C4062000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95072" y="1499076"/>
            <a:ext cx="1097280" cy="762000"/>
          </a:xfrm>
          <a:prstGeom prst="rect">
            <a:avLst/>
          </a:prstGeom>
          <a:noFill/>
          <a:ln>
            <a:noFill/>
          </a:ln>
        </p:spPr>
      </p:pic>
      <p:sp>
        <p:nvSpPr>
          <p:cNvPr id="12" name="Text Box 217">
            <a:extLst>
              <a:ext uri="{FF2B5EF4-FFF2-40B4-BE49-F238E27FC236}">
                <a16:creationId xmlns:a16="http://schemas.microsoft.com/office/drawing/2014/main" id="{030231C8-60E8-40A4-B6E3-6703FD20B3E8}"/>
              </a:ext>
            </a:extLst>
          </p:cNvPr>
          <p:cNvSpPr txBox="1">
            <a:spLocks noChangeArrowheads="1"/>
          </p:cNvSpPr>
          <p:nvPr/>
        </p:nvSpPr>
        <p:spPr bwMode="auto">
          <a:xfrm>
            <a:off x="4621271" y="236072"/>
            <a:ext cx="3322320" cy="11125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ro-RO" sz="1000" b="1" kern="0">
                <a:solidFill>
                  <a:srgbClr val="2E74B5"/>
                </a:solidFill>
                <a:effectLst/>
                <a:latin typeface="Minion Pro"/>
                <a:ea typeface="Calibri" panose="020F0502020204030204" pitchFamily="34" charset="0"/>
              </a:rPr>
              <a:t>MINISTERUL EDUCAŢIEI ŞI CERCETĂRII</a:t>
            </a:r>
            <a:endParaRPr lang="en-US" sz="900" b="1" kern="0">
              <a:effectLst/>
              <a:latin typeface="Times New Roman" panose="02020603050405020304" pitchFamily="18" charset="0"/>
              <a:ea typeface="Calibri" panose="020F0502020204030204" pitchFamily="34"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UNIVERSITATEA „OVIDIUS” DIN CONSTANŢA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Bd. Mamaia nr. 124, 900527 Constanța, România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Tel./Fax: +4 0241 606.407,  +4 0241 606.467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E-mail: </a:t>
            </a:r>
            <a:r>
              <a:rPr lang="en-US" sz="1000" b="1" u="sng">
                <a:solidFill>
                  <a:srgbClr val="2E74B5"/>
                </a:solidFill>
                <a:effectLst/>
                <a:latin typeface="Minion Pro"/>
                <a:ea typeface="Calibri" panose="020F0502020204030204" pitchFamily="34" charset="0"/>
                <a:cs typeface="Times New Roman" panose="02020603050405020304" pitchFamily="18" charset="0"/>
                <a:hlinkClick r:id="rId6"/>
              </a:rPr>
              <a:t>rectorat2@univ-ovidius.ro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Web page: </a:t>
            </a:r>
            <a:r>
              <a:rPr lang="en-US" sz="1000" b="1" u="sng">
                <a:solidFill>
                  <a:srgbClr val="2E74B5"/>
                </a:solidFill>
                <a:effectLst/>
                <a:latin typeface="Minion Pro"/>
                <a:ea typeface="Calibri" panose="020F0502020204030204" pitchFamily="34" charset="0"/>
                <a:cs typeface="Times New Roman" panose="02020603050405020304" pitchFamily="18" charset="0"/>
                <a:hlinkClick r:id="rId7"/>
              </a:rPr>
              <a:t>www.univ-ovidius.ro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800"/>
              </a:spcAft>
            </a:pPr>
            <a:r>
              <a:rPr lang="en-US" sz="1000">
                <a:solidFill>
                  <a:srgbClr val="2E74B5"/>
                </a:solidFill>
                <a:effectLst/>
                <a:latin typeface="Minion Pro"/>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ECDAF58D-A14D-45D5-946F-F7188FA78FD0}"/>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61649" y="146367"/>
            <a:ext cx="1043940" cy="1043940"/>
          </a:xfrm>
          <a:prstGeom prst="rect">
            <a:avLst/>
          </a:prstGeom>
          <a:noFill/>
          <a:ln>
            <a:noFill/>
          </a:ln>
        </p:spPr>
      </p:pic>
      <p:pic>
        <p:nvPicPr>
          <p:cNvPr id="14" name="Picture 13">
            <a:extLst>
              <a:ext uri="{FF2B5EF4-FFF2-40B4-BE49-F238E27FC236}">
                <a16:creationId xmlns:a16="http://schemas.microsoft.com/office/drawing/2014/main" id="{35084C78-480D-4EF9-A551-B7731E2D900B}"/>
              </a:ext>
            </a:extLst>
          </p:cNvPr>
          <p:cNvPicPr/>
          <p:nvPr/>
        </p:nvPicPr>
        <p:blipFill rotWithShape="1">
          <a:blip r:embed="rId9" cstate="print">
            <a:extLst>
              <a:ext uri="{28A0092B-C50C-407E-A947-70E740481C1C}">
                <a14:useLocalDpi xmlns:a14="http://schemas.microsoft.com/office/drawing/2010/main" val="0"/>
              </a:ext>
            </a:extLst>
          </a:blip>
          <a:srcRect l="8332" t="19583" r="7084" b="20833"/>
          <a:stretch/>
        </p:blipFill>
        <p:spPr bwMode="auto">
          <a:xfrm>
            <a:off x="8996852" y="86734"/>
            <a:ext cx="1546860" cy="1089660"/>
          </a:xfrm>
          <a:prstGeom prst="rect">
            <a:avLst/>
          </a:prstGeom>
          <a:noFill/>
          <a:ln>
            <a:noFill/>
          </a:ln>
          <a:extLst>
            <a:ext uri="{53640926-AAD7-44D8-BBD7-CCE9431645EC}">
              <a14:shadowObscured xmlns:a14="http://schemas.microsoft.com/office/drawing/2010/main"/>
            </a:ext>
          </a:extLst>
        </p:spPr>
      </p:pic>
      <p:pic>
        <p:nvPicPr>
          <p:cNvPr id="1026" name="Picture 20" descr="SIGx-01">
            <a:extLst>
              <a:ext uri="{FF2B5EF4-FFF2-40B4-BE49-F238E27FC236}">
                <a16:creationId xmlns:a16="http://schemas.microsoft.com/office/drawing/2014/main" id="{D0263A89-A4D3-436B-B1BB-12CE17500CE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5257" y="200024"/>
            <a:ext cx="10207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9179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EF9C000-0EBF-4959-B891-DC8F4AF07EEF}"/>
              </a:ext>
            </a:extLst>
          </p:cNvPr>
          <p:cNvSpPr>
            <a:spLocks noGrp="1"/>
          </p:cNvSpPr>
          <p:nvPr>
            <p:ph sz="half" idx="2"/>
          </p:nvPr>
        </p:nvSpPr>
        <p:spPr>
          <a:xfrm>
            <a:off x="541538" y="2334170"/>
            <a:ext cx="11416683" cy="3855493"/>
          </a:xfrm>
        </p:spPr>
        <p:txBody>
          <a:bodyPr>
            <a:noAutofit/>
          </a:bodyPr>
          <a:lstStyle/>
          <a:p>
            <a:pPr marL="0" indent="0" algn="ctr">
              <a:buNone/>
            </a:pPr>
            <a:endParaRPr lang="ro-RO" sz="2400" b="1" dirty="0"/>
          </a:p>
          <a:p>
            <a:pPr marL="0" indent="0" algn="ctr">
              <a:buNone/>
            </a:pPr>
            <a:r>
              <a:rPr lang="ro-RO" sz="2400" b="1" dirty="0">
                <a:solidFill>
                  <a:schemeClr val="accent6"/>
                </a:solidFill>
              </a:rPr>
              <a:t>Ce ne propunem să realizăm?</a:t>
            </a:r>
          </a:p>
          <a:p>
            <a:pPr marL="0" indent="0" algn="ctr">
              <a:buNone/>
            </a:pPr>
            <a:endParaRPr lang="ro-RO" sz="2400" b="1" dirty="0"/>
          </a:p>
          <a:p>
            <a:pPr marL="0" indent="0" algn="ctr">
              <a:buNone/>
            </a:pPr>
            <a:endParaRPr lang="en-US" sz="2400" b="1" dirty="0"/>
          </a:p>
          <a:p>
            <a:pPr marL="0" indent="0" algn="ctr">
              <a:lnSpc>
                <a:spcPct val="100000"/>
              </a:lnSpc>
              <a:spcBef>
                <a:spcPts val="0"/>
              </a:spcBef>
              <a:buNone/>
            </a:pPr>
            <a:r>
              <a:rPr lang="en-US" sz="2400" dirty="0"/>
              <a:t>O </a:t>
            </a:r>
            <a:r>
              <a:rPr lang="en-US" sz="2400" dirty="0" err="1"/>
              <a:t>comunitate</a:t>
            </a:r>
            <a:r>
              <a:rPr lang="en-US" sz="2400" dirty="0"/>
              <a:t> de </a:t>
            </a:r>
            <a:r>
              <a:rPr lang="en-US" sz="2400" dirty="0" err="1"/>
              <a:t>practic</a:t>
            </a:r>
            <a:r>
              <a:rPr lang="ro-RO" sz="2400" dirty="0"/>
              <a:t>ă</a:t>
            </a:r>
            <a:r>
              <a:rPr lang="en-US" sz="2400" dirty="0"/>
              <a:t> </a:t>
            </a:r>
            <a:r>
              <a:rPr lang="en-US" sz="2400" dirty="0" err="1"/>
              <a:t>și</a:t>
            </a:r>
            <a:r>
              <a:rPr lang="en-US" sz="2400" dirty="0"/>
              <a:t> </a:t>
            </a:r>
            <a:r>
              <a:rPr lang="ro-RO" sz="2400" dirty="0"/>
              <a:t>o </a:t>
            </a:r>
            <a:r>
              <a:rPr lang="en-US" sz="2400" dirty="0" err="1"/>
              <a:t>alianță</a:t>
            </a:r>
            <a:r>
              <a:rPr lang="en-US" sz="2400" dirty="0"/>
              <a:t> a </a:t>
            </a:r>
            <a:r>
              <a:rPr lang="en-US" sz="2400" dirty="0" err="1"/>
              <a:t>organizațiilor</a:t>
            </a:r>
            <a:r>
              <a:rPr lang="en-US" sz="2400" dirty="0"/>
              <a:t> </a:t>
            </a:r>
            <a:r>
              <a:rPr lang="en-US" sz="2400" dirty="0" err="1"/>
              <a:t>pentru</a:t>
            </a:r>
            <a:r>
              <a:rPr lang="en-US" sz="2400" dirty="0"/>
              <a:t> </a:t>
            </a:r>
            <a:r>
              <a:rPr lang="en-US" sz="2400" dirty="0" err="1"/>
              <a:t>agricultură</a:t>
            </a:r>
            <a:r>
              <a:rPr lang="en-US" sz="2400" dirty="0"/>
              <a:t> </a:t>
            </a:r>
            <a:r>
              <a:rPr lang="en-US" sz="2400" dirty="0" err="1"/>
              <a:t>inteligentă</a:t>
            </a:r>
            <a:r>
              <a:rPr lang="en-US" sz="2400" dirty="0"/>
              <a:t> din </a:t>
            </a:r>
            <a:r>
              <a:rPr lang="en-US" sz="2400" dirty="0" err="1"/>
              <a:t>punct</a:t>
            </a:r>
            <a:r>
              <a:rPr lang="en-US" sz="2400" dirty="0"/>
              <a:t> de </a:t>
            </a:r>
            <a:r>
              <a:rPr lang="en-US" sz="2400" dirty="0" err="1"/>
              <a:t>vedere</a:t>
            </a:r>
            <a:r>
              <a:rPr lang="en-US" sz="2400" dirty="0"/>
              <a:t> climatic </a:t>
            </a:r>
            <a:endParaRPr lang="ro-RO" sz="2400" dirty="0"/>
          </a:p>
        </p:txBody>
      </p:sp>
      <p:pic>
        <p:nvPicPr>
          <p:cNvPr id="7" name="Graphic 1">
            <a:extLst>
              <a:ext uri="{FF2B5EF4-FFF2-40B4-BE49-F238E27FC236}">
                <a16:creationId xmlns:a16="http://schemas.microsoft.com/office/drawing/2014/main" id="{32BF1C48-92A9-4A87-A655-12C13321F95C}"/>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56505" y="1512491"/>
            <a:ext cx="1882140" cy="580390"/>
          </a:xfrm>
          <a:prstGeom prst="rect">
            <a:avLst/>
          </a:prstGeom>
        </p:spPr>
      </p:pic>
      <p:pic>
        <p:nvPicPr>
          <p:cNvPr id="9" name="Picture 8" descr="H:\Tzvety_db_09_17\PRO EXTOUR\5 Dissemination\Logos\EU logos\blue and yellow EU logo.jpg">
            <a:extLst>
              <a:ext uri="{FF2B5EF4-FFF2-40B4-BE49-F238E27FC236}">
                <a16:creationId xmlns:a16="http://schemas.microsoft.com/office/drawing/2014/main" id="{0AB78B1F-CCEF-479F-873B-9CD11E6D1C2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23271" y="1263491"/>
            <a:ext cx="982980" cy="906780"/>
          </a:xfrm>
          <a:prstGeom prst="rect">
            <a:avLst/>
          </a:prstGeom>
          <a:noFill/>
          <a:ln>
            <a:noFill/>
          </a:ln>
        </p:spPr>
      </p:pic>
      <p:pic>
        <p:nvPicPr>
          <p:cNvPr id="10" name="Picture 9" descr="H:\Tzvety_db_09_17\PRO EXTOUR\5 Dissemination\Logos\Programme logo\colour Programme logo.jpg">
            <a:extLst>
              <a:ext uri="{FF2B5EF4-FFF2-40B4-BE49-F238E27FC236}">
                <a16:creationId xmlns:a16="http://schemas.microsoft.com/office/drawing/2014/main" id="{72491711-554E-49DE-95F4-E75C4062000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95072" y="1499076"/>
            <a:ext cx="1097280" cy="762000"/>
          </a:xfrm>
          <a:prstGeom prst="rect">
            <a:avLst/>
          </a:prstGeom>
          <a:noFill/>
          <a:ln>
            <a:noFill/>
          </a:ln>
        </p:spPr>
      </p:pic>
      <p:sp>
        <p:nvSpPr>
          <p:cNvPr id="12" name="Text Box 217">
            <a:extLst>
              <a:ext uri="{FF2B5EF4-FFF2-40B4-BE49-F238E27FC236}">
                <a16:creationId xmlns:a16="http://schemas.microsoft.com/office/drawing/2014/main" id="{030231C8-60E8-40A4-B6E3-6703FD20B3E8}"/>
              </a:ext>
            </a:extLst>
          </p:cNvPr>
          <p:cNvSpPr txBox="1">
            <a:spLocks noChangeArrowheads="1"/>
          </p:cNvSpPr>
          <p:nvPr/>
        </p:nvSpPr>
        <p:spPr bwMode="auto">
          <a:xfrm>
            <a:off x="4621271" y="236072"/>
            <a:ext cx="3322320" cy="11125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ro-RO" sz="1000" b="1" kern="0">
                <a:solidFill>
                  <a:srgbClr val="2E74B5"/>
                </a:solidFill>
                <a:effectLst/>
                <a:latin typeface="Minion Pro"/>
                <a:ea typeface="Calibri" panose="020F0502020204030204" pitchFamily="34" charset="0"/>
              </a:rPr>
              <a:t>MINISTERUL EDUCAŢIEI ŞI CERCETĂRII</a:t>
            </a:r>
            <a:endParaRPr lang="en-US" sz="900" b="1" kern="0">
              <a:effectLst/>
              <a:latin typeface="Times New Roman" panose="02020603050405020304" pitchFamily="18" charset="0"/>
              <a:ea typeface="Calibri" panose="020F0502020204030204" pitchFamily="34"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UNIVERSITATEA „OVIDIUS” DIN CONSTANŢA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Bd. Mamaia nr. 124, 900527 Constanța, România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Tel./Fax: +4 0241 606.407,  +4 0241 606.467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E-mail: </a:t>
            </a:r>
            <a:r>
              <a:rPr lang="en-US" sz="1000" b="1" u="sng">
                <a:solidFill>
                  <a:srgbClr val="2E74B5"/>
                </a:solidFill>
                <a:effectLst/>
                <a:latin typeface="Minion Pro"/>
                <a:ea typeface="Calibri" panose="020F0502020204030204" pitchFamily="34" charset="0"/>
                <a:cs typeface="Times New Roman" panose="02020603050405020304" pitchFamily="18" charset="0"/>
                <a:hlinkClick r:id="rId6"/>
              </a:rPr>
              <a:t>rectorat2@univ-ovidius.ro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Web page: </a:t>
            </a:r>
            <a:r>
              <a:rPr lang="en-US" sz="1000" b="1" u="sng">
                <a:solidFill>
                  <a:srgbClr val="2E74B5"/>
                </a:solidFill>
                <a:effectLst/>
                <a:latin typeface="Minion Pro"/>
                <a:ea typeface="Calibri" panose="020F0502020204030204" pitchFamily="34" charset="0"/>
                <a:cs typeface="Times New Roman" panose="02020603050405020304" pitchFamily="18" charset="0"/>
                <a:hlinkClick r:id="rId7"/>
              </a:rPr>
              <a:t>www.univ-ovidius.ro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800"/>
              </a:spcAft>
            </a:pPr>
            <a:r>
              <a:rPr lang="en-US" sz="1000">
                <a:solidFill>
                  <a:srgbClr val="2E74B5"/>
                </a:solidFill>
                <a:effectLst/>
                <a:latin typeface="Minion Pro"/>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ECDAF58D-A14D-45D5-946F-F7188FA78FD0}"/>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61649" y="146367"/>
            <a:ext cx="1043940" cy="1043940"/>
          </a:xfrm>
          <a:prstGeom prst="rect">
            <a:avLst/>
          </a:prstGeom>
          <a:noFill/>
          <a:ln>
            <a:noFill/>
          </a:ln>
        </p:spPr>
      </p:pic>
      <p:pic>
        <p:nvPicPr>
          <p:cNvPr id="14" name="Picture 13">
            <a:extLst>
              <a:ext uri="{FF2B5EF4-FFF2-40B4-BE49-F238E27FC236}">
                <a16:creationId xmlns:a16="http://schemas.microsoft.com/office/drawing/2014/main" id="{35084C78-480D-4EF9-A551-B7731E2D900B}"/>
              </a:ext>
            </a:extLst>
          </p:cNvPr>
          <p:cNvPicPr/>
          <p:nvPr/>
        </p:nvPicPr>
        <p:blipFill rotWithShape="1">
          <a:blip r:embed="rId9" cstate="print">
            <a:extLst>
              <a:ext uri="{28A0092B-C50C-407E-A947-70E740481C1C}">
                <a14:useLocalDpi xmlns:a14="http://schemas.microsoft.com/office/drawing/2010/main" val="0"/>
              </a:ext>
            </a:extLst>
          </a:blip>
          <a:srcRect l="8332" t="19583" r="7084" b="20833"/>
          <a:stretch/>
        </p:blipFill>
        <p:spPr bwMode="auto">
          <a:xfrm>
            <a:off x="8996852" y="86734"/>
            <a:ext cx="1546860" cy="1089660"/>
          </a:xfrm>
          <a:prstGeom prst="rect">
            <a:avLst/>
          </a:prstGeom>
          <a:noFill/>
          <a:ln>
            <a:noFill/>
          </a:ln>
          <a:extLst>
            <a:ext uri="{53640926-AAD7-44D8-BBD7-CCE9431645EC}">
              <a14:shadowObscured xmlns:a14="http://schemas.microsoft.com/office/drawing/2010/main"/>
            </a:ext>
          </a:extLst>
        </p:spPr>
      </p:pic>
      <p:pic>
        <p:nvPicPr>
          <p:cNvPr id="1026" name="Picture 20" descr="SIGx-01">
            <a:extLst>
              <a:ext uri="{FF2B5EF4-FFF2-40B4-BE49-F238E27FC236}">
                <a16:creationId xmlns:a16="http://schemas.microsoft.com/office/drawing/2014/main" id="{D0263A89-A4D3-436B-B1BB-12CE17500CE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5257" y="200024"/>
            <a:ext cx="10207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7987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EF9C000-0EBF-4959-B891-DC8F4AF07EEF}"/>
              </a:ext>
            </a:extLst>
          </p:cNvPr>
          <p:cNvSpPr>
            <a:spLocks noGrp="1"/>
          </p:cNvSpPr>
          <p:nvPr>
            <p:ph sz="half" idx="2"/>
          </p:nvPr>
        </p:nvSpPr>
        <p:spPr>
          <a:xfrm>
            <a:off x="541538" y="2334170"/>
            <a:ext cx="11416683" cy="3855493"/>
          </a:xfrm>
        </p:spPr>
        <p:txBody>
          <a:bodyPr>
            <a:noAutofit/>
          </a:bodyPr>
          <a:lstStyle/>
          <a:p>
            <a:pPr marL="0" indent="0" algn="ctr">
              <a:buNone/>
            </a:pPr>
            <a:endParaRPr lang="ro-RO" sz="2400" b="1" dirty="0"/>
          </a:p>
          <a:p>
            <a:pPr marL="0" indent="0" algn="ctr">
              <a:buNone/>
            </a:pPr>
            <a:r>
              <a:rPr lang="ro-RO" sz="2400" b="1" dirty="0">
                <a:solidFill>
                  <a:schemeClr val="accent6"/>
                </a:solidFill>
              </a:rPr>
              <a:t>Ce ne propunem să realizăm?</a:t>
            </a:r>
          </a:p>
          <a:p>
            <a:pPr marL="0" indent="0" algn="ctr">
              <a:buNone/>
            </a:pPr>
            <a:endParaRPr lang="en-US" sz="2400" b="1" dirty="0"/>
          </a:p>
          <a:p>
            <a:pPr marL="0" indent="0" algn="ctr">
              <a:lnSpc>
                <a:spcPct val="100000"/>
              </a:lnSpc>
              <a:spcBef>
                <a:spcPts val="0"/>
              </a:spcBef>
              <a:buNone/>
            </a:pPr>
            <a:r>
              <a:rPr lang="en-US" sz="2400" dirty="0"/>
              <a:t>O </a:t>
            </a:r>
            <a:r>
              <a:rPr lang="en-US" sz="2400" dirty="0" err="1"/>
              <a:t>marcă</a:t>
            </a:r>
            <a:r>
              <a:rPr lang="en-US" sz="2400" dirty="0"/>
              <a:t> </a:t>
            </a:r>
            <a:r>
              <a:rPr lang="en-US" sz="2400" dirty="0" err="1"/>
              <a:t>regională</a:t>
            </a:r>
            <a:r>
              <a:rPr lang="en-US" sz="2400" dirty="0"/>
              <a:t> </a:t>
            </a:r>
            <a:r>
              <a:rPr lang="en-US" sz="2400" dirty="0" err="1"/>
              <a:t>și</a:t>
            </a:r>
            <a:r>
              <a:rPr lang="en-US" sz="2400" dirty="0"/>
              <a:t> o </a:t>
            </a:r>
            <a:r>
              <a:rPr lang="en-US" sz="2400" dirty="0" err="1"/>
              <a:t>strategie</a:t>
            </a:r>
            <a:r>
              <a:rPr lang="en-US" sz="2400" dirty="0"/>
              <a:t> de branding </a:t>
            </a:r>
            <a:r>
              <a:rPr lang="en-US" sz="2400" dirty="0" err="1"/>
              <a:t>pentru</a:t>
            </a:r>
            <a:r>
              <a:rPr lang="en-US" sz="2400" dirty="0"/>
              <a:t> </a:t>
            </a:r>
            <a:r>
              <a:rPr lang="en-US" sz="2400" dirty="0" err="1"/>
              <a:t>produsele</a:t>
            </a:r>
            <a:r>
              <a:rPr lang="en-US" sz="2400" dirty="0"/>
              <a:t> </a:t>
            </a:r>
            <a:r>
              <a:rPr lang="en-US" sz="2400" dirty="0" err="1"/>
              <a:t>agricole</a:t>
            </a:r>
            <a:r>
              <a:rPr lang="en-US" sz="2400" dirty="0"/>
              <a:t> </a:t>
            </a:r>
            <a:r>
              <a:rPr lang="en-US" sz="2400" dirty="0" err="1"/>
              <a:t>originare</a:t>
            </a:r>
            <a:r>
              <a:rPr lang="en-US" sz="2400" dirty="0"/>
              <a:t> din </a:t>
            </a:r>
            <a:r>
              <a:rPr lang="en-US" sz="2400" dirty="0" err="1"/>
              <a:t>bazinul</a:t>
            </a:r>
            <a:r>
              <a:rPr lang="en-US" sz="2400" dirty="0"/>
              <a:t> </a:t>
            </a:r>
            <a:r>
              <a:rPr lang="en-US" sz="2400" dirty="0" err="1"/>
              <a:t>Mării</a:t>
            </a:r>
            <a:r>
              <a:rPr lang="en-US" sz="2400" dirty="0"/>
              <a:t> </a:t>
            </a:r>
            <a:r>
              <a:rPr lang="en-US" sz="2400" dirty="0" err="1"/>
              <a:t>Negre</a:t>
            </a:r>
            <a:r>
              <a:rPr lang="en-US" sz="2400" dirty="0"/>
              <a:t> </a:t>
            </a:r>
            <a:r>
              <a:rPr lang="en-US" sz="2400" dirty="0" err="1"/>
              <a:t>și</a:t>
            </a:r>
            <a:r>
              <a:rPr lang="en-US" sz="2400" dirty="0"/>
              <a:t> </a:t>
            </a:r>
            <a:r>
              <a:rPr lang="en-US" sz="2400" dirty="0" err="1"/>
              <a:t>produse</a:t>
            </a:r>
            <a:r>
              <a:rPr lang="en-US" sz="2400" dirty="0"/>
              <a:t> </a:t>
            </a:r>
            <a:r>
              <a:rPr lang="en-US" sz="2400" dirty="0" err="1"/>
              <a:t>într</a:t>
            </a:r>
            <a:r>
              <a:rPr lang="en-US" sz="2400" dirty="0"/>
              <a:t>-un mod </a:t>
            </a:r>
            <a:r>
              <a:rPr lang="en-US" sz="2400" dirty="0" err="1"/>
              <a:t>inteligent</a:t>
            </a:r>
            <a:r>
              <a:rPr lang="en-US" sz="2400" dirty="0"/>
              <a:t> din </a:t>
            </a:r>
            <a:r>
              <a:rPr lang="en-US" sz="2400" dirty="0" err="1"/>
              <a:t>punct</a:t>
            </a:r>
            <a:r>
              <a:rPr lang="en-US" sz="2400" dirty="0"/>
              <a:t> de </a:t>
            </a:r>
            <a:r>
              <a:rPr lang="en-US" sz="2400" dirty="0" err="1"/>
              <a:t>vedere</a:t>
            </a:r>
            <a:r>
              <a:rPr lang="en-US" sz="2400" dirty="0"/>
              <a:t> climatic </a:t>
            </a:r>
            <a:endParaRPr lang="ro-RO" sz="2400" dirty="0"/>
          </a:p>
        </p:txBody>
      </p:sp>
      <p:pic>
        <p:nvPicPr>
          <p:cNvPr id="7" name="Graphic 1">
            <a:extLst>
              <a:ext uri="{FF2B5EF4-FFF2-40B4-BE49-F238E27FC236}">
                <a16:creationId xmlns:a16="http://schemas.microsoft.com/office/drawing/2014/main" id="{32BF1C48-92A9-4A87-A655-12C13321F95C}"/>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56505" y="1512491"/>
            <a:ext cx="1882140" cy="580390"/>
          </a:xfrm>
          <a:prstGeom prst="rect">
            <a:avLst/>
          </a:prstGeom>
        </p:spPr>
      </p:pic>
      <p:pic>
        <p:nvPicPr>
          <p:cNvPr id="9" name="Picture 8" descr="H:\Tzvety_db_09_17\PRO EXTOUR\5 Dissemination\Logos\EU logos\blue and yellow EU logo.jpg">
            <a:extLst>
              <a:ext uri="{FF2B5EF4-FFF2-40B4-BE49-F238E27FC236}">
                <a16:creationId xmlns:a16="http://schemas.microsoft.com/office/drawing/2014/main" id="{0AB78B1F-CCEF-479F-873B-9CD11E6D1C2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23271" y="1263491"/>
            <a:ext cx="982980" cy="906780"/>
          </a:xfrm>
          <a:prstGeom prst="rect">
            <a:avLst/>
          </a:prstGeom>
          <a:noFill/>
          <a:ln>
            <a:noFill/>
          </a:ln>
        </p:spPr>
      </p:pic>
      <p:pic>
        <p:nvPicPr>
          <p:cNvPr id="10" name="Picture 9" descr="H:\Tzvety_db_09_17\PRO EXTOUR\5 Dissemination\Logos\Programme logo\colour Programme logo.jpg">
            <a:extLst>
              <a:ext uri="{FF2B5EF4-FFF2-40B4-BE49-F238E27FC236}">
                <a16:creationId xmlns:a16="http://schemas.microsoft.com/office/drawing/2014/main" id="{72491711-554E-49DE-95F4-E75C4062000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95072" y="1499076"/>
            <a:ext cx="1097280" cy="762000"/>
          </a:xfrm>
          <a:prstGeom prst="rect">
            <a:avLst/>
          </a:prstGeom>
          <a:noFill/>
          <a:ln>
            <a:noFill/>
          </a:ln>
        </p:spPr>
      </p:pic>
      <p:sp>
        <p:nvSpPr>
          <p:cNvPr id="12" name="Text Box 217">
            <a:extLst>
              <a:ext uri="{FF2B5EF4-FFF2-40B4-BE49-F238E27FC236}">
                <a16:creationId xmlns:a16="http://schemas.microsoft.com/office/drawing/2014/main" id="{030231C8-60E8-40A4-B6E3-6703FD20B3E8}"/>
              </a:ext>
            </a:extLst>
          </p:cNvPr>
          <p:cNvSpPr txBox="1">
            <a:spLocks noChangeArrowheads="1"/>
          </p:cNvSpPr>
          <p:nvPr/>
        </p:nvSpPr>
        <p:spPr bwMode="auto">
          <a:xfrm>
            <a:off x="4621271" y="236072"/>
            <a:ext cx="3322320" cy="11125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ro-RO" sz="1000" b="1" kern="0">
                <a:solidFill>
                  <a:srgbClr val="2E74B5"/>
                </a:solidFill>
                <a:effectLst/>
                <a:latin typeface="Minion Pro"/>
                <a:ea typeface="Calibri" panose="020F0502020204030204" pitchFamily="34" charset="0"/>
              </a:rPr>
              <a:t>MINISTERUL EDUCAŢIEI ŞI CERCETĂRII</a:t>
            </a:r>
            <a:endParaRPr lang="en-US" sz="900" b="1" kern="0">
              <a:effectLst/>
              <a:latin typeface="Times New Roman" panose="02020603050405020304" pitchFamily="18" charset="0"/>
              <a:ea typeface="Calibri" panose="020F0502020204030204" pitchFamily="34"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UNIVERSITATEA „OVIDIUS” DIN CONSTANŢA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Bd. Mamaia nr. 124, 900527 Constanța, România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Tel./Fax: +4 0241 606.407,  +4 0241 606.467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E-mail: </a:t>
            </a:r>
            <a:r>
              <a:rPr lang="en-US" sz="1000" b="1" u="sng">
                <a:solidFill>
                  <a:srgbClr val="2E74B5"/>
                </a:solidFill>
                <a:effectLst/>
                <a:latin typeface="Minion Pro"/>
                <a:ea typeface="Calibri" panose="020F0502020204030204" pitchFamily="34" charset="0"/>
                <a:cs typeface="Times New Roman" panose="02020603050405020304" pitchFamily="18" charset="0"/>
                <a:hlinkClick r:id="rId6"/>
              </a:rPr>
              <a:t>rectorat2@univ-ovidius.ro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Web page: </a:t>
            </a:r>
            <a:r>
              <a:rPr lang="en-US" sz="1000" b="1" u="sng">
                <a:solidFill>
                  <a:srgbClr val="2E74B5"/>
                </a:solidFill>
                <a:effectLst/>
                <a:latin typeface="Minion Pro"/>
                <a:ea typeface="Calibri" panose="020F0502020204030204" pitchFamily="34" charset="0"/>
                <a:cs typeface="Times New Roman" panose="02020603050405020304" pitchFamily="18" charset="0"/>
                <a:hlinkClick r:id="rId7"/>
              </a:rPr>
              <a:t>www.univ-ovidius.ro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800"/>
              </a:spcAft>
            </a:pPr>
            <a:r>
              <a:rPr lang="en-US" sz="1000">
                <a:solidFill>
                  <a:srgbClr val="2E74B5"/>
                </a:solidFill>
                <a:effectLst/>
                <a:latin typeface="Minion Pro"/>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ECDAF58D-A14D-45D5-946F-F7188FA78FD0}"/>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61649" y="146367"/>
            <a:ext cx="1043940" cy="1043940"/>
          </a:xfrm>
          <a:prstGeom prst="rect">
            <a:avLst/>
          </a:prstGeom>
          <a:noFill/>
          <a:ln>
            <a:noFill/>
          </a:ln>
        </p:spPr>
      </p:pic>
      <p:pic>
        <p:nvPicPr>
          <p:cNvPr id="14" name="Picture 13">
            <a:extLst>
              <a:ext uri="{FF2B5EF4-FFF2-40B4-BE49-F238E27FC236}">
                <a16:creationId xmlns:a16="http://schemas.microsoft.com/office/drawing/2014/main" id="{35084C78-480D-4EF9-A551-B7731E2D900B}"/>
              </a:ext>
            </a:extLst>
          </p:cNvPr>
          <p:cNvPicPr/>
          <p:nvPr/>
        </p:nvPicPr>
        <p:blipFill rotWithShape="1">
          <a:blip r:embed="rId9" cstate="print">
            <a:extLst>
              <a:ext uri="{28A0092B-C50C-407E-A947-70E740481C1C}">
                <a14:useLocalDpi xmlns:a14="http://schemas.microsoft.com/office/drawing/2010/main" val="0"/>
              </a:ext>
            </a:extLst>
          </a:blip>
          <a:srcRect l="8332" t="19583" r="7084" b="20833"/>
          <a:stretch/>
        </p:blipFill>
        <p:spPr bwMode="auto">
          <a:xfrm>
            <a:off x="8996852" y="86734"/>
            <a:ext cx="1546860" cy="1089660"/>
          </a:xfrm>
          <a:prstGeom prst="rect">
            <a:avLst/>
          </a:prstGeom>
          <a:noFill/>
          <a:ln>
            <a:noFill/>
          </a:ln>
          <a:extLst>
            <a:ext uri="{53640926-AAD7-44D8-BBD7-CCE9431645EC}">
              <a14:shadowObscured xmlns:a14="http://schemas.microsoft.com/office/drawing/2010/main"/>
            </a:ext>
          </a:extLst>
        </p:spPr>
      </p:pic>
      <p:pic>
        <p:nvPicPr>
          <p:cNvPr id="1026" name="Picture 20" descr="SIGx-01">
            <a:extLst>
              <a:ext uri="{FF2B5EF4-FFF2-40B4-BE49-F238E27FC236}">
                <a16:creationId xmlns:a16="http://schemas.microsoft.com/office/drawing/2014/main" id="{D0263A89-A4D3-436B-B1BB-12CE17500CE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5257" y="200024"/>
            <a:ext cx="10207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1849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EF9C000-0EBF-4959-B891-DC8F4AF07EEF}"/>
              </a:ext>
            </a:extLst>
          </p:cNvPr>
          <p:cNvSpPr>
            <a:spLocks noGrp="1"/>
          </p:cNvSpPr>
          <p:nvPr>
            <p:ph sz="half" idx="2"/>
          </p:nvPr>
        </p:nvSpPr>
        <p:spPr>
          <a:xfrm>
            <a:off x="541538" y="2334170"/>
            <a:ext cx="11416683" cy="3855493"/>
          </a:xfrm>
        </p:spPr>
        <p:txBody>
          <a:bodyPr>
            <a:noAutofit/>
          </a:bodyPr>
          <a:lstStyle/>
          <a:p>
            <a:pPr marL="0" indent="0" algn="ctr">
              <a:buNone/>
            </a:pPr>
            <a:endParaRPr lang="ro-RO" sz="2400" b="1" dirty="0"/>
          </a:p>
          <a:p>
            <a:pPr marL="0" indent="0" algn="ctr">
              <a:buNone/>
            </a:pPr>
            <a:r>
              <a:rPr lang="ro-RO" sz="2400" b="1" dirty="0">
                <a:solidFill>
                  <a:schemeClr val="accent6"/>
                </a:solidFill>
              </a:rPr>
              <a:t>Ce ne propunem să realizăm?</a:t>
            </a:r>
          </a:p>
          <a:p>
            <a:pPr marL="0" indent="0" algn="ctr">
              <a:buNone/>
            </a:pPr>
            <a:endParaRPr lang="en-US" sz="2400" b="1" dirty="0"/>
          </a:p>
          <a:p>
            <a:pPr marL="0" indent="0" algn="ctr">
              <a:lnSpc>
                <a:spcPct val="100000"/>
              </a:lnSpc>
              <a:spcBef>
                <a:spcPts val="0"/>
              </a:spcBef>
              <a:buNone/>
            </a:pPr>
            <a:r>
              <a:rPr lang="en-US" sz="2400" dirty="0" err="1"/>
              <a:t>Harta</a:t>
            </a:r>
            <a:r>
              <a:rPr lang="en-US" sz="2400" dirty="0"/>
              <a:t> </a:t>
            </a:r>
            <a:r>
              <a:rPr lang="en-US" sz="2400" dirty="0" err="1"/>
              <a:t>interactivă</a:t>
            </a:r>
            <a:r>
              <a:rPr lang="en-US" sz="2400" dirty="0"/>
              <a:t> a </a:t>
            </a:r>
            <a:r>
              <a:rPr lang="en-US" sz="2400" dirty="0" err="1"/>
              <a:t>centrelor</a:t>
            </a:r>
            <a:r>
              <a:rPr lang="en-US" sz="2400" dirty="0"/>
              <a:t> </a:t>
            </a:r>
            <a:r>
              <a:rPr lang="en-US" sz="2400" dirty="0" err="1"/>
              <a:t>logistice</a:t>
            </a:r>
            <a:r>
              <a:rPr lang="en-US" sz="2400" dirty="0"/>
              <a:t> </a:t>
            </a:r>
            <a:r>
              <a:rPr lang="en-US" sz="2400" dirty="0" err="1"/>
              <a:t>pentru</a:t>
            </a:r>
            <a:r>
              <a:rPr lang="en-US" sz="2400" dirty="0"/>
              <a:t> </a:t>
            </a:r>
            <a:r>
              <a:rPr lang="en-US" sz="2400" dirty="0" err="1"/>
              <a:t>comerțul</a:t>
            </a:r>
            <a:r>
              <a:rPr lang="en-US" sz="2400" dirty="0"/>
              <a:t> cu </a:t>
            </a:r>
            <a:r>
              <a:rPr lang="en-US" sz="2400" dirty="0" err="1"/>
              <a:t>ridicata</a:t>
            </a:r>
            <a:r>
              <a:rPr lang="en-US" sz="2400" dirty="0"/>
              <a:t> </a:t>
            </a:r>
            <a:r>
              <a:rPr lang="en-US" sz="2400" dirty="0" err="1"/>
              <a:t>și</a:t>
            </a:r>
            <a:r>
              <a:rPr lang="en-US" sz="2400" dirty="0"/>
              <a:t> cu </a:t>
            </a:r>
            <a:r>
              <a:rPr lang="en-US" sz="2400" dirty="0" err="1"/>
              <a:t>amănuntul</a:t>
            </a:r>
            <a:r>
              <a:rPr lang="en-US" sz="2400" dirty="0"/>
              <a:t> </a:t>
            </a:r>
            <a:r>
              <a:rPr lang="ro-RO" sz="2400" dirty="0"/>
              <a:t>a </a:t>
            </a:r>
            <a:r>
              <a:rPr lang="en-US" sz="2400" dirty="0" err="1"/>
              <a:t>produse</a:t>
            </a:r>
            <a:r>
              <a:rPr lang="ro-RO" sz="2400" dirty="0"/>
              <a:t>lor</a:t>
            </a:r>
            <a:r>
              <a:rPr lang="en-US" sz="2400" dirty="0"/>
              <a:t> </a:t>
            </a:r>
            <a:r>
              <a:rPr lang="en-US" sz="2400" dirty="0" err="1"/>
              <a:t>agricole</a:t>
            </a:r>
            <a:r>
              <a:rPr lang="ro-RO" sz="2400" dirty="0"/>
              <a:t>,</a:t>
            </a:r>
            <a:r>
              <a:rPr lang="en-US" sz="2400" dirty="0"/>
              <a:t> </a:t>
            </a:r>
            <a:r>
              <a:rPr lang="en-US" sz="2400" dirty="0" err="1"/>
              <a:t>livrate</a:t>
            </a:r>
            <a:r>
              <a:rPr lang="en-US" sz="2400" dirty="0"/>
              <a:t> </a:t>
            </a:r>
            <a:r>
              <a:rPr lang="en-US" sz="2400" dirty="0" err="1"/>
              <a:t>în</a:t>
            </a:r>
            <a:r>
              <a:rPr lang="en-US" sz="2400" dirty="0"/>
              <a:t> mod </a:t>
            </a:r>
            <a:r>
              <a:rPr lang="en-US" sz="2400" dirty="0" err="1"/>
              <a:t>durabil</a:t>
            </a:r>
            <a:r>
              <a:rPr lang="en-US" sz="2400" dirty="0"/>
              <a:t> </a:t>
            </a:r>
            <a:endParaRPr lang="ro-RO" sz="2400" dirty="0"/>
          </a:p>
        </p:txBody>
      </p:sp>
      <p:pic>
        <p:nvPicPr>
          <p:cNvPr id="7" name="Graphic 1">
            <a:extLst>
              <a:ext uri="{FF2B5EF4-FFF2-40B4-BE49-F238E27FC236}">
                <a16:creationId xmlns:a16="http://schemas.microsoft.com/office/drawing/2014/main" id="{32BF1C48-92A9-4A87-A655-12C13321F95C}"/>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56505" y="1512491"/>
            <a:ext cx="1882140" cy="580390"/>
          </a:xfrm>
          <a:prstGeom prst="rect">
            <a:avLst/>
          </a:prstGeom>
        </p:spPr>
      </p:pic>
      <p:pic>
        <p:nvPicPr>
          <p:cNvPr id="9" name="Picture 8" descr="H:\Tzvety_db_09_17\PRO EXTOUR\5 Dissemination\Logos\EU logos\blue and yellow EU logo.jpg">
            <a:extLst>
              <a:ext uri="{FF2B5EF4-FFF2-40B4-BE49-F238E27FC236}">
                <a16:creationId xmlns:a16="http://schemas.microsoft.com/office/drawing/2014/main" id="{0AB78B1F-CCEF-479F-873B-9CD11E6D1C2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23271" y="1263491"/>
            <a:ext cx="982980" cy="906780"/>
          </a:xfrm>
          <a:prstGeom prst="rect">
            <a:avLst/>
          </a:prstGeom>
          <a:noFill/>
          <a:ln>
            <a:noFill/>
          </a:ln>
        </p:spPr>
      </p:pic>
      <p:pic>
        <p:nvPicPr>
          <p:cNvPr id="10" name="Picture 9" descr="H:\Tzvety_db_09_17\PRO EXTOUR\5 Dissemination\Logos\Programme logo\colour Programme logo.jpg">
            <a:extLst>
              <a:ext uri="{FF2B5EF4-FFF2-40B4-BE49-F238E27FC236}">
                <a16:creationId xmlns:a16="http://schemas.microsoft.com/office/drawing/2014/main" id="{72491711-554E-49DE-95F4-E75C4062000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95072" y="1499076"/>
            <a:ext cx="1097280" cy="762000"/>
          </a:xfrm>
          <a:prstGeom prst="rect">
            <a:avLst/>
          </a:prstGeom>
          <a:noFill/>
          <a:ln>
            <a:noFill/>
          </a:ln>
        </p:spPr>
      </p:pic>
      <p:sp>
        <p:nvSpPr>
          <p:cNvPr id="12" name="Text Box 217">
            <a:extLst>
              <a:ext uri="{FF2B5EF4-FFF2-40B4-BE49-F238E27FC236}">
                <a16:creationId xmlns:a16="http://schemas.microsoft.com/office/drawing/2014/main" id="{030231C8-60E8-40A4-B6E3-6703FD20B3E8}"/>
              </a:ext>
            </a:extLst>
          </p:cNvPr>
          <p:cNvSpPr txBox="1">
            <a:spLocks noChangeArrowheads="1"/>
          </p:cNvSpPr>
          <p:nvPr/>
        </p:nvSpPr>
        <p:spPr bwMode="auto">
          <a:xfrm>
            <a:off x="4621271" y="236072"/>
            <a:ext cx="3322320" cy="11125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ro-RO" sz="1000" b="1" kern="0">
                <a:solidFill>
                  <a:srgbClr val="2E74B5"/>
                </a:solidFill>
                <a:effectLst/>
                <a:latin typeface="Minion Pro"/>
                <a:ea typeface="Calibri" panose="020F0502020204030204" pitchFamily="34" charset="0"/>
              </a:rPr>
              <a:t>MINISTERUL EDUCAŢIEI ŞI CERCETĂRII</a:t>
            </a:r>
            <a:endParaRPr lang="en-US" sz="900" b="1" kern="0">
              <a:effectLst/>
              <a:latin typeface="Times New Roman" panose="02020603050405020304" pitchFamily="18" charset="0"/>
              <a:ea typeface="Calibri" panose="020F0502020204030204" pitchFamily="34"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UNIVERSITATEA „OVIDIUS” DIN CONSTANŢA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Bd. Mamaia nr. 124, 900527 Constanța, România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Tel./Fax: +4 0241 606.407,  +4 0241 606.467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E-mail: </a:t>
            </a:r>
            <a:r>
              <a:rPr lang="en-US" sz="1000" b="1" u="sng">
                <a:solidFill>
                  <a:srgbClr val="2E74B5"/>
                </a:solidFill>
                <a:effectLst/>
                <a:latin typeface="Minion Pro"/>
                <a:ea typeface="Calibri" panose="020F0502020204030204" pitchFamily="34" charset="0"/>
                <a:cs typeface="Times New Roman" panose="02020603050405020304" pitchFamily="18" charset="0"/>
                <a:hlinkClick r:id="rId6"/>
              </a:rPr>
              <a:t>rectorat2@univ-ovidius.ro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Web page: </a:t>
            </a:r>
            <a:r>
              <a:rPr lang="en-US" sz="1000" b="1" u="sng">
                <a:solidFill>
                  <a:srgbClr val="2E74B5"/>
                </a:solidFill>
                <a:effectLst/>
                <a:latin typeface="Minion Pro"/>
                <a:ea typeface="Calibri" panose="020F0502020204030204" pitchFamily="34" charset="0"/>
                <a:cs typeface="Times New Roman" panose="02020603050405020304" pitchFamily="18" charset="0"/>
                <a:hlinkClick r:id="rId7"/>
              </a:rPr>
              <a:t>www.univ-ovidius.ro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800"/>
              </a:spcAft>
            </a:pPr>
            <a:r>
              <a:rPr lang="en-US" sz="1000">
                <a:solidFill>
                  <a:srgbClr val="2E74B5"/>
                </a:solidFill>
                <a:effectLst/>
                <a:latin typeface="Minion Pro"/>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ECDAF58D-A14D-45D5-946F-F7188FA78FD0}"/>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61649" y="146367"/>
            <a:ext cx="1043940" cy="1043940"/>
          </a:xfrm>
          <a:prstGeom prst="rect">
            <a:avLst/>
          </a:prstGeom>
          <a:noFill/>
          <a:ln>
            <a:noFill/>
          </a:ln>
        </p:spPr>
      </p:pic>
      <p:pic>
        <p:nvPicPr>
          <p:cNvPr id="14" name="Picture 13">
            <a:extLst>
              <a:ext uri="{FF2B5EF4-FFF2-40B4-BE49-F238E27FC236}">
                <a16:creationId xmlns:a16="http://schemas.microsoft.com/office/drawing/2014/main" id="{35084C78-480D-4EF9-A551-B7731E2D900B}"/>
              </a:ext>
            </a:extLst>
          </p:cNvPr>
          <p:cNvPicPr/>
          <p:nvPr/>
        </p:nvPicPr>
        <p:blipFill rotWithShape="1">
          <a:blip r:embed="rId9" cstate="print">
            <a:extLst>
              <a:ext uri="{28A0092B-C50C-407E-A947-70E740481C1C}">
                <a14:useLocalDpi xmlns:a14="http://schemas.microsoft.com/office/drawing/2010/main" val="0"/>
              </a:ext>
            </a:extLst>
          </a:blip>
          <a:srcRect l="8332" t="19583" r="7084" b="20833"/>
          <a:stretch/>
        </p:blipFill>
        <p:spPr bwMode="auto">
          <a:xfrm>
            <a:off x="8996852" y="86734"/>
            <a:ext cx="1546860" cy="1089660"/>
          </a:xfrm>
          <a:prstGeom prst="rect">
            <a:avLst/>
          </a:prstGeom>
          <a:noFill/>
          <a:ln>
            <a:noFill/>
          </a:ln>
          <a:extLst>
            <a:ext uri="{53640926-AAD7-44D8-BBD7-CCE9431645EC}">
              <a14:shadowObscured xmlns:a14="http://schemas.microsoft.com/office/drawing/2010/main"/>
            </a:ext>
          </a:extLst>
        </p:spPr>
      </p:pic>
      <p:pic>
        <p:nvPicPr>
          <p:cNvPr id="1026" name="Picture 20" descr="SIGx-01">
            <a:extLst>
              <a:ext uri="{FF2B5EF4-FFF2-40B4-BE49-F238E27FC236}">
                <a16:creationId xmlns:a16="http://schemas.microsoft.com/office/drawing/2014/main" id="{D0263A89-A4D3-436B-B1BB-12CE17500CE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5257" y="200024"/>
            <a:ext cx="10207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2969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EF9C000-0EBF-4959-B891-DC8F4AF07EEF}"/>
              </a:ext>
            </a:extLst>
          </p:cNvPr>
          <p:cNvSpPr>
            <a:spLocks noGrp="1"/>
          </p:cNvSpPr>
          <p:nvPr>
            <p:ph sz="half" idx="2"/>
          </p:nvPr>
        </p:nvSpPr>
        <p:spPr>
          <a:xfrm>
            <a:off x="541538" y="2334170"/>
            <a:ext cx="11416683" cy="3855493"/>
          </a:xfrm>
        </p:spPr>
        <p:txBody>
          <a:bodyPr>
            <a:noAutofit/>
          </a:bodyPr>
          <a:lstStyle/>
          <a:p>
            <a:pPr marL="0" indent="0" algn="ctr">
              <a:buNone/>
            </a:pPr>
            <a:endParaRPr lang="ro-RO" sz="2400" b="1" dirty="0"/>
          </a:p>
          <a:p>
            <a:pPr marL="0" indent="0" algn="ctr">
              <a:buNone/>
            </a:pPr>
            <a:r>
              <a:rPr lang="ro-RO" sz="2400" b="1" dirty="0">
                <a:solidFill>
                  <a:schemeClr val="accent6"/>
                </a:solidFill>
              </a:rPr>
              <a:t>Ce ne propunem să realizăm?</a:t>
            </a:r>
          </a:p>
          <a:p>
            <a:pPr marL="0" indent="0" algn="ctr">
              <a:buNone/>
            </a:pPr>
            <a:endParaRPr lang="en-US" sz="2400" b="1" dirty="0"/>
          </a:p>
          <a:p>
            <a:pPr marL="0" indent="0" algn="ctr">
              <a:lnSpc>
                <a:spcPct val="100000"/>
              </a:lnSpc>
              <a:spcBef>
                <a:spcPts val="0"/>
              </a:spcBef>
              <a:buNone/>
            </a:pPr>
            <a:r>
              <a:rPr lang="en-US" sz="2400" dirty="0" err="1"/>
              <a:t>Conferința</a:t>
            </a:r>
            <a:r>
              <a:rPr lang="en-US" sz="2400" dirty="0"/>
              <a:t> </a:t>
            </a:r>
            <a:r>
              <a:rPr lang="en-US" sz="2400" dirty="0" err="1"/>
              <a:t>internațională</a:t>
            </a:r>
            <a:r>
              <a:rPr lang="en-US" sz="2400" dirty="0"/>
              <a:t> de </a:t>
            </a:r>
            <a:r>
              <a:rPr lang="en-US" sz="2400" dirty="0" err="1"/>
              <a:t>afaceri</a:t>
            </a:r>
            <a:r>
              <a:rPr lang="en-US" sz="2400" dirty="0"/>
              <a:t> </a:t>
            </a:r>
            <a:r>
              <a:rPr lang="en-US" sz="2400" dirty="0" err="1"/>
              <a:t>privind</a:t>
            </a:r>
            <a:r>
              <a:rPr lang="en-US" sz="2400" dirty="0"/>
              <a:t> </a:t>
            </a:r>
            <a:r>
              <a:rPr lang="en-US" sz="2400" dirty="0" err="1"/>
              <a:t>brandingul</a:t>
            </a:r>
            <a:r>
              <a:rPr lang="en-US" sz="2400" dirty="0"/>
              <a:t> regional </a:t>
            </a:r>
            <a:r>
              <a:rPr lang="en-US" sz="2400" dirty="0" err="1"/>
              <a:t>pentru</a:t>
            </a:r>
            <a:r>
              <a:rPr lang="en-US" sz="2400" dirty="0"/>
              <a:t> </a:t>
            </a:r>
            <a:r>
              <a:rPr lang="en-US" sz="2400" dirty="0" err="1"/>
              <a:t>agricultura</a:t>
            </a:r>
            <a:r>
              <a:rPr lang="en-US" sz="2400" dirty="0"/>
              <a:t> </a:t>
            </a:r>
            <a:r>
              <a:rPr lang="en-US" sz="2400" dirty="0" err="1"/>
              <a:t>inteligentă</a:t>
            </a:r>
            <a:r>
              <a:rPr lang="en-US" sz="2400" dirty="0"/>
              <a:t> din </a:t>
            </a:r>
            <a:r>
              <a:rPr lang="en-US" sz="2400" dirty="0" err="1"/>
              <a:t>punct</a:t>
            </a:r>
            <a:r>
              <a:rPr lang="en-US" sz="2400" dirty="0"/>
              <a:t> de </a:t>
            </a:r>
            <a:r>
              <a:rPr lang="en-US" sz="2400" dirty="0" err="1"/>
              <a:t>vedere</a:t>
            </a:r>
            <a:r>
              <a:rPr lang="en-US" sz="2400" dirty="0"/>
              <a:t> climatic</a:t>
            </a:r>
            <a:endParaRPr lang="ro-RO" sz="2400" dirty="0"/>
          </a:p>
        </p:txBody>
      </p:sp>
      <p:pic>
        <p:nvPicPr>
          <p:cNvPr id="7" name="Graphic 1">
            <a:extLst>
              <a:ext uri="{FF2B5EF4-FFF2-40B4-BE49-F238E27FC236}">
                <a16:creationId xmlns:a16="http://schemas.microsoft.com/office/drawing/2014/main" id="{32BF1C48-92A9-4A87-A655-12C13321F95C}"/>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56505" y="1512491"/>
            <a:ext cx="1882140" cy="580390"/>
          </a:xfrm>
          <a:prstGeom prst="rect">
            <a:avLst/>
          </a:prstGeom>
        </p:spPr>
      </p:pic>
      <p:pic>
        <p:nvPicPr>
          <p:cNvPr id="9" name="Picture 8" descr="H:\Tzvety_db_09_17\PRO EXTOUR\5 Dissemination\Logos\EU logos\blue and yellow EU logo.jpg">
            <a:extLst>
              <a:ext uri="{FF2B5EF4-FFF2-40B4-BE49-F238E27FC236}">
                <a16:creationId xmlns:a16="http://schemas.microsoft.com/office/drawing/2014/main" id="{0AB78B1F-CCEF-479F-873B-9CD11E6D1C2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23271" y="1263491"/>
            <a:ext cx="982980" cy="906780"/>
          </a:xfrm>
          <a:prstGeom prst="rect">
            <a:avLst/>
          </a:prstGeom>
          <a:noFill/>
          <a:ln>
            <a:noFill/>
          </a:ln>
        </p:spPr>
      </p:pic>
      <p:pic>
        <p:nvPicPr>
          <p:cNvPr id="10" name="Picture 9" descr="H:\Tzvety_db_09_17\PRO EXTOUR\5 Dissemination\Logos\Programme logo\colour Programme logo.jpg">
            <a:extLst>
              <a:ext uri="{FF2B5EF4-FFF2-40B4-BE49-F238E27FC236}">
                <a16:creationId xmlns:a16="http://schemas.microsoft.com/office/drawing/2014/main" id="{72491711-554E-49DE-95F4-E75C4062000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95072" y="1499076"/>
            <a:ext cx="1097280" cy="762000"/>
          </a:xfrm>
          <a:prstGeom prst="rect">
            <a:avLst/>
          </a:prstGeom>
          <a:noFill/>
          <a:ln>
            <a:noFill/>
          </a:ln>
        </p:spPr>
      </p:pic>
      <p:sp>
        <p:nvSpPr>
          <p:cNvPr id="12" name="Text Box 217">
            <a:extLst>
              <a:ext uri="{FF2B5EF4-FFF2-40B4-BE49-F238E27FC236}">
                <a16:creationId xmlns:a16="http://schemas.microsoft.com/office/drawing/2014/main" id="{030231C8-60E8-40A4-B6E3-6703FD20B3E8}"/>
              </a:ext>
            </a:extLst>
          </p:cNvPr>
          <p:cNvSpPr txBox="1">
            <a:spLocks noChangeArrowheads="1"/>
          </p:cNvSpPr>
          <p:nvPr/>
        </p:nvSpPr>
        <p:spPr bwMode="auto">
          <a:xfrm>
            <a:off x="4621271" y="236072"/>
            <a:ext cx="3322320" cy="11125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ro-RO" sz="1000" b="1" kern="0">
                <a:solidFill>
                  <a:srgbClr val="2E74B5"/>
                </a:solidFill>
                <a:effectLst/>
                <a:latin typeface="Minion Pro"/>
                <a:ea typeface="Calibri" panose="020F0502020204030204" pitchFamily="34" charset="0"/>
              </a:rPr>
              <a:t>MINISTERUL EDUCAŢIEI ŞI CERCETĂRII</a:t>
            </a:r>
            <a:endParaRPr lang="en-US" sz="900" b="1" kern="0">
              <a:effectLst/>
              <a:latin typeface="Times New Roman" panose="02020603050405020304" pitchFamily="18" charset="0"/>
              <a:ea typeface="Calibri" panose="020F0502020204030204" pitchFamily="34"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UNIVERSITATEA „OVIDIUS” DIN CONSTANŢA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Bd. Mamaia nr. 124, 900527 Constanța, România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Tel./Fax: +4 0241 606.407,  +4 0241 606.467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E-mail: </a:t>
            </a:r>
            <a:r>
              <a:rPr lang="en-US" sz="1000" b="1" u="sng">
                <a:solidFill>
                  <a:srgbClr val="2E74B5"/>
                </a:solidFill>
                <a:effectLst/>
                <a:latin typeface="Minion Pro"/>
                <a:ea typeface="Calibri" panose="020F0502020204030204" pitchFamily="34" charset="0"/>
                <a:cs typeface="Times New Roman" panose="02020603050405020304" pitchFamily="18" charset="0"/>
                <a:hlinkClick r:id="rId6"/>
              </a:rPr>
              <a:t>rectorat2@univ-ovidius.ro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Web page: </a:t>
            </a:r>
            <a:r>
              <a:rPr lang="en-US" sz="1000" b="1" u="sng">
                <a:solidFill>
                  <a:srgbClr val="2E74B5"/>
                </a:solidFill>
                <a:effectLst/>
                <a:latin typeface="Minion Pro"/>
                <a:ea typeface="Calibri" panose="020F0502020204030204" pitchFamily="34" charset="0"/>
                <a:cs typeface="Times New Roman" panose="02020603050405020304" pitchFamily="18" charset="0"/>
                <a:hlinkClick r:id="rId7"/>
              </a:rPr>
              <a:t>www.univ-ovidius.ro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800"/>
              </a:spcAft>
            </a:pPr>
            <a:r>
              <a:rPr lang="en-US" sz="1000">
                <a:solidFill>
                  <a:srgbClr val="2E74B5"/>
                </a:solidFill>
                <a:effectLst/>
                <a:latin typeface="Minion Pro"/>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ECDAF58D-A14D-45D5-946F-F7188FA78FD0}"/>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61649" y="146367"/>
            <a:ext cx="1043940" cy="1043940"/>
          </a:xfrm>
          <a:prstGeom prst="rect">
            <a:avLst/>
          </a:prstGeom>
          <a:noFill/>
          <a:ln>
            <a:noFill/>
          </a:ln>
        </p:spPr>
      </p:pic>
      <p:pic>
        <p:nvPicPr>
          <p:cNvPr id="14" name="Picture 13">
            <a:extLst>
              <a:ext uri="{FF2B5EF4-FFF2-40B4-BE49-F238E27FC236}">
                <a16:creationId xmlns:a16="http://schemas.microsoft.com/office/drawing/2014/main" id="{35084C78-480D-4EF9-A551-B7731E2D900B}"/>
              </a:ext>
            </a:extLst>
          </p:cNvPr>
          <p:cNvPicPr/>
          <p:nvPr/>
        </p:nvPicPr>
        <p:blipFill rotWithShape="1">
          <a:blip r:embed="rId9" cstate="print">
            <a:extLst>
              <a:ext uri="{28A0092B-C50C-407E-A947-70E740481C1C}">
                <a14:useLocalDpi xmlns:a14="http://schemas.microsoft.com/office/drawing/2010/main" val="0"/>
              </a:ext>
            </a:extLst>
          </a:blip>
          <a:srcRect l="8332" t="19583" r="7084" b="20833"/>
          <a:stretch/>
        </p:blipFill>
        <p:spPr bwMode="auto">
          <a:xfrm>
            <a:off x="8996852" y="86734"/>
            <a:ext cx="1546860" cy="1089660"/>
          </a:xfrm>
          <a:prstGeom prst="rect">
            <a:avLst/>
          </a:prstGeom>
          <a:noFill/>
          <a:ln>
            <a:noFill/>
          </a:ln>
          <a:extLst>
            <a:ext uri="{53640926-AAD7-44D8-BBD7-CCE9431645EC}">
              <a14:shadowObscured xmlns:a14="http://schemas.microsoft.com/office/drawing/2010/main"/>
            </a:ext>
          </a:extLst>
        </p:spPr>
      </p:pic>
      <p:pic>
        <p:nvPicPr>
          <p:cNvPr id="1026" name="Picture 20" descr="SIGx-01">
            <a:extLst>
              <a:ext uri="{FF2B5EF4-FFF2-40B4-BE49-F238E27FC236}">
                <a16:creationId xmlns:a16="http://schemas.microsoft.com/office/drawing/2014/main" id="{D0263A89-A4D3-436B-B1BB-12CE17500CE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5257" y="200024"/>
            <a:ext cx="10207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2283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EF9C000-0EBF-4959-B891-DC8F4AF07EEF}"/>
              </a:ext>
            </a:extLst>
          </p:cNvPr>
          <p:cNvSpPr>
            <a:spLocks noGrp="1"/>
          </p:cNvSpPr>
          <p:nvPr>
            <p:ph sz="half" idx="2"/>
          </p:nvPr>
        </p:nvSpPr>
        <p:spPr>
          <a:xfrm>
            <a:off x="541538" y="2334170"/>
            <a:ext cx="11416683" cy="3855493"/>
          </a:xfrm>
        </p:spPr>
        <p:txBody>
          <a:bodyPr>
            <a:noAutofit/>
          </a:bodyPr>
          <a:lstStyle/>
          <a:p>
            <a:pPr marL="0" indent="0" algn="ctr">
              <a:buNone/>
            </a:pPr>
            <a:endParaRPr lang="ro-RO" sz="2400" b="1" dirty="0"/>
          </a:p>
          <a:p>
            <a:pPr marL="0" indent="0" algn="ctr">
              <a:buNone/>
            </a:pPr>
            <a:r>
              <a:rPr lang="ro-RO" sz="2400" b="1" dirty="0">
                <a:solidFill>
                  <a:schemeClr val="accent6"/>
                </a:solidFill>
              </a:rPr>
              <a:t>Ce ne propunem să realizăm?</a:t>
            </a:r>
          </a:p>
          <a:p>
            <a:pPr marL="0" indent="0" algn="ctr">
              <a:buNone/>
            </a:pPr>
            <a:endParaRPr lang="en-US" sz="2400" b="1" dirty="0"/>
          </a:p>
          <a:p>
            <a:pPr marL="0" indent="0" algn="ctr">
              <a:lnSpc>
                <a:spcPct val="100000"/>
              </a:lnSpc>
              <a:spcBef>
                <a:spcPts val="0"/>
              </a:spcBef>
              <a:buNone/>
            </a:pPr>
            <a:r>
              <a:rPr lang="en-US" sz="2400" dirty="0" err="1"/>
              <a:t>Modele</a:t>
            </a:r>
            <a:r>
              <a:rPr lang="en-US" sz="2400" dirty="0"/>
              <a:t> de </a:t>
            </a:r>
            <a:r>
              <a:rPr lang="en-US" sz="2400" dirty="0" err="1"/>
              <a:t>culturi</a:t>
            </a:r>
            <a:r>
              <a:rPr lang="en-US" sz="2400" dirty="0"/>
              <a:t> </a:t>
            </a:r>
            <a:r>
              <a:rPr lang="en-US" sz="2400" dirty="0" err="1"/>
              <a:t>inteligente</a:t>
            </a:r>
            <a:r>
              <a:rPr lang="en-US" sz="2400" dirty="0"/>
              <a:t> din </a:t>
            </a:r>
            <a:r>
              <a:rPr lang="en-US" sz="2400" dirty="0" err="1"/>
              <a:t>punct</a:t>
            </a:r>
            <a:r>
              <a:rPr lang="en-US" sz="2400" dirty="0"/>
              <a:t> de </a:t>
            </a:r>
            <a:r>
              <a:rPr lang="en-US" sz="2400" dirty="0" err="1"/>
              <a:t>vedere</a:t>
            </a:r>
            <a:r>
              <a:rPr lang="en-US" sz="2400" dirty="0"/>
              <a:t> climatic,</a:t>
            </a:r>
            <a:endParaRPr lang="ro-RO" sz="2400" dirty="0"/>
          </a:p>
          <a:p>
            <a:pPr marL="0" indent="0" algn="ctr">
              <a:lnSpc>
                <a:spcPct val="100000"/>
              </a:lnSpc>
              <a:spcBef>
                <a:spcPts val="0"/>
              </a:spcBef>
              <a:buNone/>
            </a:pPr>
            <a:endParaRPr lang="ro-RO" sz="2400" dirty="0"/>
          </a:p>
          <a:p>
            <a:pPr marL="0" indent="0" algn="ctr">
              <a:lnSpc>
                <a:spcPct val="100000"/>
              </a:lnSpc>
              <a:spcBef>
                <a:spcPts val="0"/>
              </a:spcBef>
              <a:buNone/>
            </a:pPr>
            <a:r>
              <a:rPr lang="en-US" sz="2400" dirty="0"/>
              <a:t> </a:t>
            </a:r>
            <a:r>
              <a:rPr lang="en-US" sz="2400" dirty="0" err="1"/>
              <a:t>adaptate</a:t>
            </a:r>
            <a:r>
              <a:rPr lang="en-US" sz="2400" dirty="0"/>
              <a:t> </a:t>
            </a:r>
            <a:r>
              <a:rPr lang="en-US" sz="2400" dirty="0" err="1"/>
              <a:t>condițiilor</a:t>
            </a:r>
            <a:r>
              <a:rPr lang="en-US" sz="2400" dirty="0"/>
              <a:t> </a:t>
            </a:r>
            <a:r>
              <a:rPr lang="en-US" sz="2400" dirty="0" err="1"/>
              <a:t>mediu</a:t>
            </a:r>
            <a:r>
              <a:rPr lang="ro-RO" sz="2400" dirty="0"/>
              <a:t>lui</a:t>
            </a:r>
            <a:r>
              <a:rPr lang="en-US" sz="2400" dirty="0"/>
              <a:t> </a:t>
            </a:r>
            <a:r>
              <a:rPr lang="en-US" sz="2400" dirty="0" err="1"/>
              <a:t>soci</a:t>
            </a:r>
            <a:r>
              <a:rPr lang="ro-RO" sz="2400" dirty="0"/>
              <a:t>o-</a:t>
            </a:r>
            <a:r>
              <a:rPr lang="en-US" sz="2400" dirty="0"/>
              <a:t>economic din </a:t>
            </a:r>
            <a:r>
              <a:rPr lang="en-US" sz="2400" dirty="0" err="1"/>
              <a:t>regiunea</a:t>
            </a:r>
            <a:r>
              <a:rPr lang="en-US" sz="2400" dirty="0"/>
              <a:t> BSB</a:t>
            </a:r>
          </a:p>
          <a:p>
            <a:pPr marL="0" indent="0">
              <a:lnSpc>
                <a:spcPct val="100000"/>
              </a:lnSpc>
              <a:spcBef>
                <a:spcPts val="0"/>
              </a:spcBef>
              <a:buNone/>
            </a:pPr>
            <a:endParaRPr lang="en-US" sz="1700" dirty="0"/>
          </a:p>
        </p:txBody>
      </p:sp>
      <p:pic>
        <p:nvPicPr>
          <p:cNvPr id="7" name="Graphic 1">
            <a:extLst>
              <a:ext uri="{FF2B5EF4-FFF2-40B4-BE49-F238E27FC236}">
                <a16:creationId xmlns:a16="http://schemas.microsoft.com/office/drawing/2014/main" id="{32BF1C48-92A9-4A87-A655-12C13321F95C}"/>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56505" y="1512491"/>
            <a:ext cx="1882140" cy="580390"/>
          </a:xfrm>
          <a:prstGeom prst="rect">
            <a:avLst/>
          </a:prstGeom>
        </p:spPr>
      </p:pic>
      <p:pic>
        <p:nvPicPr>
          <p:cNvPr id="9" name="Picture 8" descr="H:\Tzvety_db_09_17\PRO EXTOUR\5 Dissemination\Logos\EU logos\blue and yellow EU logo.jpg">
            <a:extLst>
              <a:ext uri="{FF2B5EF4-FFF2-40B4-BE49-F238E27FC236}">
                <a16:creationId xmlns:a16="http://schemas.microsoft.com/office/drawing/2014/main" id="{0AB78B1F-CCEF-479F-873B-9CD11E6D1C2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23271" y="1263491"/>
            <a:ext cx="982980" cy="906780"/>
          </a:xfrm>
          <a:prstGeom prst="rect">
            <a:avLst/>
          </a:prstGeom>
          <a:noFill/>
          <a:ln>
            <a:noFill/>
          </a:ln>
        </p:spPr>
      </p:pic>
      <p:pic>
        <p:nvPicPr>
          <p:cNvPr id="10" name="Picture 9" descr="H:\Tzvety_db_09_17\PRO EXTOUR\5 Dissemination\Logos\Programme logo\colour Programme logo.jpg">
            <a:extLst>
              <a:ext uri="{FF2B5EF4-FFF2-40B4-BE49-F238E27FC236}">
                <a16:creationId xmlns:a16="http://schemas.microsoft.com/office/drawing/2014/main" id="{72491711-554E-49DE-95F4-E75C4062000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95072" y="1499076"/>
            <a:ext cx="1097280" cy="762000"/>
          </a:xfrm>
          <a:prstGeom prst="rect">
            <a:avLst/>
          </a:prstGeom>
          <a:noFill/>
          <a:ln>
            <a:noFill/>
          </a:ln>
        </p:spPr>
      </p:pic>
      <p:sp>
        <p:nvSpPr>
          <p:cNvPr id="12" name="Text Box 217">
            <a:extLst>
              <a:ext uri="{FF2B5EF4-FFF2-40B4-BE49-F238E27FC236}">
                <a16:creationId xmlns:a16="http://schemas.microsoft.com/office/drawing/2014/main" id="{030231C8-60E8-40A4-B6E3-6703FD20B3E8}"/>
              </a:ext>
            </a:extLst>
          </p:cNvPr>
          <p:cNvSpPr txBox="1">
            <a:spLocks noChangeArrowheads="1"/>
          </p:cNvSpPr>
          <p:nvPr/>
        </p:nvSpPr>
        <p:spPr bwMode="auto">
          <a:xfrm>
            <a:off x="4621271" y="236072"/>
            <a:ext cx="3322320" cy="11125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ro-RO" sz="1000" b="1" kern="0">
                <a:solidFill>
                  <a:srgbClr val="2E74B5"/>
                </a:solidFill>
                <a:effectLst/>
                <a:latin typeface="Minion Pro"/>
                <a:ea typeface="Calibri" panose="020F0502020204030204" pitchFamily="34" charset="0"/>
              </a:rPr>
              <a:t>MINISTERUL EDUCAŢIEI ŞI CERCETĂRII</a:t>
            </a:r>
            <a:endParaRPr lang="en-US" sz="900" b="1" kern="0">
              <a:effectLst/>
              <a:latin typeface="Times New Roman" panose="02020603050405020304" pitchFamily="18" charset="0"/>
              <a:ea typeface="Calibri" panose="020F0502020204030204" pitchFamily="34"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UNIVERSITATEA „OVIDIUS” DIN CONSTANŢA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Bd. Mamaia nr. 124, 900527 Constanța, România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Tel./Fax: +4 0241 606.407,  +4 0241 606.467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E-mail: </a:t>
            </a:r>
            <a:r>
              <a:rPr lang="en-US" sz="1000" b="1" u="sng">
                <a:solidFill>
                  <a:srgbClr val="2E74B5"/>
                </a:solidFill>
                <a:effectLst/>
                <a:latin typeface="Minion Pro"/>
                <a:ea typeface="Calibri" panose="020F0502020204030204" pitchFamily="34" charset="0"/>
                <a:cs typeface="Times New Roman" panose="02020603050405020304" pitchFamily="18" charset="0"/>
                <a:hlinkClick r:id="rId6"/>
              </a:rPr>
              <a:t>rectorat2@univ-ovidius.ro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Web page: </a:t>
            </a:r>
            <a:r>
              <a:rPr lang="en-US" sz="1000" b="1" u="sng">
                <a:solidFill>
                  <a:srgbClr val="2E74B5"/>
                </a:solidFill>
                <a:effectLst/>
                <a:latin typeface="Minion Pro"/>
                <a:ea typeface="Calibri" panose="020F0502020204030204" pitchFamily="34" charset="0"/>
                <a:cs typeface="Times New Roman" panose="02020603050405020304" pitchFamily="18" charset="0"/>
                <a:hlinkClick r:id="rId7"/>
              </a:rPr>
              <a:t>www.univ-ovidius.ro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800"/>
              </a:spcAft>
            </a:pPr>
            <a:r>
              <a:rPr lang="en-US" sz="1000">
                <a:solidFill>
                  <a:srgbClr val="2E74B5"/>
                </a:solidFill>
                <a:effectLst/>
                <a:latin typeface="Minion Pro"/>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ECDAF58D-A14D-45D5-946F-F7188FA78FD0}"/>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61649" y="146367"/>
            <a:ext cx="1043940" cy="1043940"/>
          </a:xfrm>
          <a:prstGeom prst="rect">
            <a:avLst/>
          </a:prstGeom>
          <a:noFill/>
          <a:ln>
            <a:noFill/>
          </a:ln>
        </p:spPr>
      </p:pic>
      <p:pic>
        <p:nvPicPr>
          <p:cNvPr id="14" name="Picture 13">
            <a:extLst>
              <a:ext uri="{FF2B5EF4-FFF2-40B4-BE49-F238E27FC236}">
                <a16:creationId xmlns:a16="http://schemas.microsoft.com/office/drawing/2014/main" id="{35084C78-480D-4EF9-A551-B7731E2D900B}"/>
              </a:ext>
            </a:extLst>
          </p:cNvPr>
          <p:cNvPicPr/>
          <p:nvPr/>
        </p:nvPicPr>
        <p:blipFill rotWithShape="1">
          <a:blip r:embed="rId9" cstate="print">
            <a:extLst>
              <a:ext uri="{28A0092B-C50C-407E-A947-70E740481C1C}">
                <a14:useLocalDpi xmlns:a14="http://schemas.microsoft.com/office/drawing/2010/main" val="0"/>
              </a:ext>
            </a:extLst>
          </a:blip>
          <a:srcRect l="8332" t="19583" r="7084" b="20833"/>
          <a:stretch/>
        </p:blipFill>
        <p:spPr bwMode="auto">
          <a:xfrm>
            <a:off x="8996852" y="86734"/>
            <a:ext cx="1546860" cy="1089660"/>
          </a:xfrm>
          <a:prstGeom prst="rect">
            <a:avLst/>
          </a:prstGeom>
          <a:noFill/>
          <a:ln>
            <a:noFill/>
          </a:ln>
          <a:extLst>
            <a:ext uri="{53640926-AAD7-44D8-BBD7-CCE9431645EC}">
              <a14:shadowObscured xmlns:a14="http://schemas.microsoft.com/office/drawing/2010/main"/>
            </a:ext>
          </a:extLst>
        </p:spPr>
      </p:pic>
      <p:pic>
        <p:nvPicPr>
          <p:cNvPr id="1026" name="Picture 20" descr="SIGx-01">
            <a:extLst>
              <a:ext uri="{FF2B5EF4-FFF2-40B4-BE49-F238E27FC236}">
                <a16:creationId xmlns:a16="http://schemas.microsoft.com/office/drawing/2014/main" id="{D0263A89-A4D3-436B-B1BB-12CE17500CE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5257" y="200024"/>
            <a:ext cx="10207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1720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EF9C000-0EBF-4959-B891-DC8F4AF07EEF}"/>
              </a:ext>
            </a:extLst>
          </p:cNvPr>
          <p:cNvSpPr>
            <a:spLocks noGrp="1"/>
          </p:cNvSpPr>
          <p:nvPr>
            <p:ph sz="half" idx="2"/>
          </p:nvPr>
        </p:nvSpPr>
        <p:spPr>
          <a:xfrm>
            <a:off x="541538" y="2334170"/>
            <a:ext cx="11416683" cy="4377463"/>
          </a:xfrm>
        </p:spPr>
        <p:txBody>
          <a:bodyPr>
            <a:noAutofit/>
          </a:bodyPr>
          <a:lstStyle/>
          <a:p>
            <a:pPr marL="0" indent="0" algn="ctr">
              <a:buNone/>
            </a:pPr>
            <a:endParaRPr lang="ro-RO" sz="2400" b="1" dirty="0"/>
          </a:p>
          <a:p>
            <a:pPr marL="0" indent="0" algn="ctr">
              <a:buNone/>
            </a:pPr>
            <a:r>
              <a:rPr lang="ro-RO" sz="2400" b="1" dirty="0">
                <a:solidFill>
                  <a:schemeClr val="accent6"/>
                </a:solidFill>
              </a:rPr>
              <a:t>Ce ne propunem să realizăm?</a:t>
            </a:r>
          </a:p>
          <a:p>
            <a:pPr marL="0" indent="0" algn="ctr">
              <a:buNone/>
            </a:pPr>
            <a:endParaRPr lang="en-US" sz="2400" b="1" dirty="0"/>
          </a:p>
          <a:p>
            <a:pPr marL="0" indent="0" algn="ctr">
              <a:lnSpc>
                <a:spcPct val="100000"/>
              </a:lnSpc>
              <a:spcBef>
                <a:spcPts val="0"/>
              </a:spcBef>
              <a:buNone/>
            </a:pPr>
            <a:r>
              <a:rPr lang="en-US" sz="2400" dirty="0" err="1"/>
              <a:t>Conferința</a:t>
            </a:r>
            <a:r>
              <a:rPr lang="en-US" sz="2400" dirty="0"/>
              <a:t> </a:t>
            </a:r>
            <a:r>
              <a:rPr lang="en-US" sz="2400" dirty="0" err="1"/>
              <a:t>internațională</a:t>
            </a:r>
            <a:r>
              <a:rPr lang="en-US" sz="2400" dirty="0"/>
              <a:t> de </a:t>
            </a:r>
            <a:r>
              <a:rPr lang="en-US" sz="2400" dirty="0" err="1"/>
              <a:t>afaceri</a:t>
            </a:r>
            <a:endParaRPr lang="ro-RO" sz="2400" dirty="0"/>
          </a:p>
          <a:p>
            <a:pPr marL="0" indent="0" algn="ctr">
              <a:lnSpc>
                <a:spcPct val="100000"/>
              </a:lnSpc>
              <a:spcBef>
                <a:spcPts val="0"/>
              </a:spcBef>
              <a:buNone/>
            </a:pPr>
            <a:r>
              <a:rPr lang="en-US" sz="2400" dirty="0"/>
              <a:t> </a:t>
            </a:r>
            <a:endParaRPr lang="ro-RO" sz="2400" dirty="0"/>
          </a:p>
          <a:p>
            <a:pPr marL="0" indent="0" algn="ctr">
              <a:lnSpc>
                <a:spcPct val="100000"/>
              </a:lnSpc>
              <a:spcBef>
                <a:spcPts val="0"/>
              </a:spcBef>
              <a:buNone/>
            </a:pPr>
            <a:r>
              <a:rPr lang="en-US" sz="2400" dirty="0" err="1"/>
              <a:t>privind</a:t>
            </a:r>
            <a:r>
              <a:rPr lang="en-US" sz="2400" dirty="0"/>
              <a:t> </a:t>
            </a:r>
            <a:endParaRPr lang="ro-RO" sz="2400" dirty="0"/>
          </a:p>
          <a:p>
            <a:pPr marL="0" indent="0" algn="ctr">
              <a:lnSpc>
                <a:spcPct val="100000"/>
              </a:lnSpc>
              <a:spcBef>
                <a:spcPts val="0"/>
              </a:spcBef>
              <a:buNone/>
            </a:pPr>
            <a:endParaRPr lang="ro-RO" sz="2400" dirty="0"/>
          </a:p>
          <a:p>
            <a:pPr marL="0" indent="0" algn="ctr">
              <a:lnSpc>
                <a:spcPct val="100000"/>
              </a:lnSpc>
              <a:spcBef>
                <a:spcPts val="0"/>
              </a:spcBef>
              <a:buNone/>
            </a:pPr>
            <a:r>
              <a:rPr lang="en-US" sz="2400" b="1" dirty="0" err="1"/>
              <a:t>modelele</a:t>
            </a:r>
            <a:r>
              <a:rPr lang="en-US" sz="2400" b="1" dirty="0"/>
              <a:t> </a:t>
            </a:r>
            <a:r>
              <a:rPr lang="en-US" sz="2400" b="1" dirty="0" err="1"/>
              <a:t>și</a:t>
            </a:r>
            <a:r>
              <a:rPr lang="en-US" sz="2400" b="1" dirty="0"/>
              <a:t> </a:t>
            </a:r>
            <a:r>
              <a:rPr lang="en-US" sz="2400" b="1" dirty="0" err="1"/>
              <a:t>cele</a:t>
            </a:r>
            <a:r>
              <a:rPr lang="en-US" sz="2400" b="1" dirty="0"/>
              <a:t> </a:t>
            </a:r>
            <a:r>
              <a:rPr lang="en-US" sz="2400" b="1" dirty="0" err="1"/>
              <a:t>mai</a:t>
            </a:r>
            <a:r>
              <a:rPr lang="en-US" sz="2400" b="1" dirty="0"/>
              <a:t> </a:t>
            </a:r>
            <a:r>
              <a:rPr lang="en-US" sz="2400" b="1" dirty="0" err="1"/>
              <a:t>bune</a:t>
            </a:r>
            <a:r>
              <a:rPr lang="en-US" sz="2400" b="1" dirty="0"/>
              <a:t> </a:t>
            </a:r>
            <a:r>
              <a:rPr lang="en-US" sz="2400" b="1" dirty="0" err="1"/>
              <a:t>practici</a:t>
            </a:r>
            <a:r>
              <a:rPr lang="en-US" sz="2400" b="1" dirty="0"/>
              <a:t> </a:t>
            </a:r>
            <a:endParaRPr lang="ro-RO" sz="2400" b="1" dirty="0"/>
          </a:p>
          <a:p>
            <a:pPr marL="0" indent="0" algn="ctr">
              <a:lnSpc>
                <a:spcPct val="100000"/>
              </a:lnSpc>
              <a:spcBef>
                <a:spcPts val="0"/>
              </a:spcBef>
              <a:buNone/>
            </a:pPr>
            <a:endParaRPr lang="ro-RO" sz="2400" dirty="0"/>
          </a:p>
          <a:p>
            <a:pPr marL="0" indent="0" algn="ctr">
              <a:lnSpc>
                <a:spcPct val="100000"/>
              </a:lnSpc>
              <a:spcBef>
                <a:spcPts val="0"/>
              </a:spcBef>
              <a:buNone/>
            </a:pPr>
            <a:r>
              <a:rPr lang="en-US" sz="2400" dirty="0" err="1"/>
              <a:t>pentru</a:t>
            </a:r>
            <a:r>
              <a:rPr lang="en-US" sz="2400" dirty="0"/>
              <a:t> </a:t>
            </a:r>
            <a:r>
              <a:rPr lang="en-US" sz="2400" dirty="0" err="1"/>
              <a:t>agricultura</a:t>
            </a:r>
            <a:r>
              <a:rPr lang="en-US" sz="2400" dirty="0"/>
              <a:t> </a:t>
            </a:r>
            <a:r>
              <a:rPr lang="en-US" sz="2400" dirty="0" err="1"/>
              <a:t>inteligentă</a:t>
            </a:r>
            <a:r>
              <a:rPr lang="en-US" sz="2400" dirty="0"/>
              <a:t> din </a:t>
            </a:r>
            <a:r>
              <a:rPr lang="en-US" sz="2400" dirty="0" err="1"/>
              <a:t>punct</a:t>
            </a:r>
            <a:r>
              <a:rPr lang="en-US" sz="2400" dirty="0"/>
              <a:t> de </a:t>
            </a:r>
            <a:r>
              <a:rPr lang="en-US" sz="2400" dirty="0" err="1"/>
              <a:t>vedere</a:t>
            </a:r>
            <a:r>
              <a:rPr lang="en-US" sz="2400" dirty="0"/>
              <a:t> climatic</a:t>
            </a:r>
          </a:p>
          <a:p>
            <a:pPr marL="0" indent="0">
              <a:lnSpc>
                <a:spcPct val="100000"/>
              </a:lnSpc>
              <a:spcBef>
                <a:spcPts val="0"/>
              </a:spcBef>
              <a:buNone/>
            </a:pPr>
            <a:endParaRPr lang="en-US" sz="1700" dirty="0"/>
          </a:p>
        </p:txBody>
      </p:sp>
      <p:pic>
        <p:nvPicPr>
          <p:cNvPr id="7" name="Graphic 1">
            <a:extLst>
              <a:ext uri="{FF2B5EF4-FFF2-40B4-BE49-F238E27FC236}">
                <a16:creationId xmlns:a16="http://schemas.microsoft.com/office/drawing/2014/main" id="{32BF1C48-92A9-4A87-A655-12C13321F95C}"/>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56505" y="1512491"/>
            <a:ext cx="1882140" cy="580390"/>
          </a:xfrm>
          <a:prstGeom prst="rect">
            <a:avLst/>
          </a:prstGeom>
        </p:spPr>
      </p:pic>
      <p:pic>
        <p:nvPicPr>
          <p:cNvPr id="9" name="Picture 8" descr="H:\Tzvety_db_09_17\PRO EXTOUR\5 Dissemination\Logos\EU logos\blue and yellow EU logo.jpg">
            <a:extLst>
              <a:ext uri="{FF2B5EF4-FFF2-40B4-BE49-F238E27FC236}">
                <a16:creationId xmlns:a16="http://schemas.microsoft.com/office/drawing/2014/main" id="{0AB78B1F-CCEF-479F-873B-9CD11E6D1C2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23271" y="1263491"/>
            <a:ext cx="982980" cy="906780"/>
          </a:xfrm>
          <a:prstGeom prst="rect">
            <a:avLst/>
          </a:prstGeom>
          <a:noFill/>
          <a:ln>
            <a:noFill/>
          </a:ln>
        </p:spPr>
      </p:pic>
      <p:pic>
        <p:nvPicPr>
          <p:cNvPr id="10" name="Picture 9" descr="H:\Tzvety_db_09_17\PRO EXTOUR\5 Dissemination\Logos\Programme logo\colour Programme logo.jpg">
            <a:extLst>
              <a:ext uri="{FF2B5EF4-FFF2-40B4-BE49-F238E27FC236}">
                <a16:creationId xmlns:a16="http://schemas.microsoft.com/office/drawing/2014/main" id="{72491711-554E-49DE-95F4-E75C4062000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95072" y="1499076"/>
            <a:ext cx="1097280" cy="762000"/>
          </a:xfrm>
          <a:prstGeom prst="rect">
            <a:avLst/>
          </a:prstGeom>
          <a:noFill/>
          <a:ln>
            <a:noFill/>
          </a:ln>
        </p:spPr>
      </p:pic>
      <p:sp>
        <p:nvSpPr>
          <p:cNvPr id="12" name="Text Box 217">
            <a:extLst>
              <a:ext uri="{FF2B5EF4-FFF2-40B4-BE49-F238E27FC236}">
                <a16:creationId xmlns:a16="http://schemas.microsoft.com/office/drawing/2014/main" id="{030231C8-60E8-40A4-B6E3-6703FD20B3E8}"/>
              </a:ext>
            </a:extLst>
          </p:cNvPr>
          <p:cNvSpPr txBox="1">
            <a:spLocks noChangeArrowheads="1"/>
          </p:cNvSpPr>
          <p:nvPr/>
        </p:nvSpPr>
        <p:spPr bwMode="auto">
          <a:xfrm>
            <a:off x="4621271" y="236072"/>
            <a:ext cx="3322320" cy="11125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ro-RO" sz="1000" b="1" kern="0">
                <a:solidFill>
                  <a:srgbClr val="2E74B5"/>
                </a:solidFill>
                <a:effectLst/>
                <a:latin typeface="Minion Pro"/>
                <a:ea typeface="Calibri" panose="020F0502020204030204" pitchFamily="34" charset="0"/>
              </a:rPr>
              <a:t>MINISTERUL EDUCAŢIEI ŞI CERCETĂRII</a:t>
            </a:r>
            <a:endParaRPr lang="en-US" sz="900" b="1" kern="0">
              <a:effectLst/>
              <a:latin typeface="Times New Roman" panose="02020603050405020304" pitchFamily="18" charset="0"/>
              <a:ea typeface="Calibri" panose="020F0502020204030204" pitchFamily="34"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UNIVERSITATEA „OVIDIUS” DIN CONSTANŢA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Bd. Mamaia nr. 124, 900527 Constanța, România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Tel./Fax: +4 0241 606.407,  +4 0241 606.467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E-mail: </a:t>
            </a:r>
            <a:r>
              <a:rPr lang="en-US" sz="1000" b="1" u="sng">
                <a:solidFill>
                  <a:srgbClr val="2E74B5"/>
                </a:solidFill>
                <a:effectLst/>
                <a:latin typeface="Minion Pro"/>
                <a:ea typeface="Calibri" panose="020F0502020204030204" pitchFamily="34" charset="0"/>
                <a:cs typeface="Times New Roman" panose="02020603050405020304" pitchFamily="18" charset="0"/>
                <a:hlinkClick r:id="rId6"/>
              </a:rPr>
              <a:t>rectorat2@univ-ovidius.ro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a:solidFill>
                  <a:srgbClr val="2E74B5"/>
                </a:solidFill>
                <a:effectLst/>
                <a:latin typeface="Minion Pro"/>
                <a:ea typeface="Calibri" panose="020F0502020204030204" pitchFamily="34" charset="0"/>
                <a:cs typeface="Times New Roman" panose="02020603050405020304" pitchFamily="18" charset="0"/>
              </a:rPr>
              <a:t>Web page: </a:t>
            </a:r>
            <a:r>
              <a:rPr lang="en-US" sz="1000" b="1" u="sng">
                <a:solidFill>
                  <a:srgbClr val="2E74B5"/>
                </a:solidFill>
                <a:effectLst/>
                <a:latin typeface="Minion Pro"/>
                <a:ea typeface="Calibri" panose="020F0502020204030204" pitchFamily="34" charset="0"/>
                <a:cs typeface="Times New Roman" panose="02020603050405020304" pitchFamily="18" charset="0"/>
                <a:hlinkClick r:id="rId7"/>
              </a:rPr>
              <a:t>www.univ-ovidius.ro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800"/>
              </a:spcAft>
            </a:pPr>
            <a:r>
              <a:rPr lang="en-US" sz="1000">
                <a:solidFill>
                  <a:srgbClr val="2E74B5"/>
                </a:solidFill>
                <a:effectLst/>
                <a:latin typeface="Minion Pro"/>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ECDAF58D-A14D-45D5-946F-F7188FA78FD0}"/>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61649" y="146367"/>
            <a:ext cx="1043940" cy="1043940"/>
          </a:xfrm>
          <a:prstGeom prst="rect">
            <a:avLst/>
          </a:prstGeom>
          <a:noFill/>
          <a:ln>
            <a:noFill/>
          </a:ln>
        </p:spPr>
      </p:pic>
      <p:pic>
        <p:nvPicPr>
          <p:cNvPr id="14" name="Picture 13">
            <a:extLst>
              <a:ext uri="{FF2B5EF4-FFF2-40B4-BE49-F238E27FC236}">
                <a16:creationId xmlns:a16="http://schemas.microsoft.com/office/drawing/2014/main" id="{35084C78-480D-4EF9-A551-B7731E2D900B}"/>
              </a:ext>
            </a:extLst>
          </p:cNvPr>
          <p:cNvPicPr/>
          <p:nvPr/>
        </p:nvPicPr>
        <p:blipFill rotWithShape="1">
          <a:blip r:embed="rId9" cstate="print">
            <a:extLst>
              <a:ext uri="{28A0092B-C50C-407E-A947-70E740481C1C}">
                <a14:useLocalDpi xmlns:a14="http://schemas.microsoft.com/office/drawing/2010/main" val="0"/>
              </a:ext>
            </a:extLst>
          </a:blip>
          <a:srcRect l="8332" t="19583" r="7084" b="20833"/>
          <a:stretch/>
        </p:blipFill>
        <p:spPr bwMode="auto">
          <a:xfrm>
            <a:off x="8996852" y="86734"/>
            <a:ext cx="1546860" cy="1089660"/>
          </a:xfrm>
          <a:prstGeom prst="rect">
            <a:avLst/>
          </a:prstGeom>
          <a:noFill/>
          <a:ln>
            <a:noFill/>
          </a:ln>
          <a:extLst>
            <a:ext uri="{53640926-AAD7-44D8-BBD7-CCE9431645EC}">
              <a14:shadowObscured xmlns:a14="http://schemas.microsoft.com/office/drawing/2010/main"/>
            </a:ext>
          </a:extLst>
        </p:spPr>
      </p:pic>
      <p:pic>
        <p:nvPicPr>
          <p:cNvPr id="1026" name="Picture 20" descr="SIGx-01">
            <a:extLst>
              <a:ext uri="{FF2B5EF4-FFF2-40B4-BE49-F238E27FC236}">
                <a16:creationId xmlns:a16="http://schemas.microsoft.com/office/drawing/2014/main" id="{D0263A89-A4D3-436B-B1BB-12CE17500CE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5257" y="200024"/>
            <a:ext cx="10207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64270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1735</Words>
  <Application>Microsoft Office PowerPoint</Application>
  <PresentationFormat>Widescreen</PresentationFormat>
  <Paragraphs>244</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Minion Pro</vt:lpstr>
      <vt:lpstr>Times New Roman</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PowerUser</dc:creator>
  <cp:lastModifiedBy>PowerUser</cp:lastModifiedBy>
  <cp:revision>11</cp:revision>
  <dcterms:created xsi:type="dcterms:W3CDTF">2020-12-18T18:32:58Z</dcterms:created>
  <dcterms:modified xsi:type="dcterms:W3CDTF">2020-12-22T19:35:55Z</dcterms:modified>
</cp:coreProperties>
</file>